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9" r:id="rId1"/>
    <p:sldMasterId id="2147483852" r:id="rId2"/>
    <p:sldMasterId id="2147483864" r:id="rId3"/>
    <p:sldMasterId id="2147483929" r:id="rId4"/>
  </p:sldMasterIdLst>
  <p:notesMasterIdLst>
    <p:notesMasterId r:id="rId62"/>
  </p:notesMasterIdLst>
  <p:handoutMasterIdLst>
    <p:handoutMasterId r:id="rId63"/>
  </p:handoutMasterIdLst>
  <p:sldIdLst>
    <p:sldId id="256" r:id="rId5"/>
    <p:sldId id="450" r:id="rId6"/>
    <p:sldId id="451" r:id="rId7"/>
    <p:sldId id="287" r:id="rId8"/>
    <p:sldId id="289" r:id="rId9"/>
    <p:sldId id="367" r:id="rId10"/>
    <p:sldId id="368" r:id="rId11"/>
    <p:sldId id="290" r:id="rId12"/>
    <p:sldId id="306" r:id="rId13"/>
    <p:sldId id="401" r:id="rId14"/>
    <p:sldId id="402" r:id="rId15"/>
    <p:sldId id="427" r:id="rId16"/>
    <p:sldId id="371" r:id="rId17"/>
    <p:sldId id="397" r:id="rId18"/>
    <p:sldId id="374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446" r:id="rId34"/>
    <p:sldId id="312" r:id="rId35"/>
    <p:sldId id="375" r:id="rId36"/>
    <p:sldId id="377" r:id="rId37"/>
    <p:sldId id="382" r:id="rId38"/>
    <p:sldId id="400" r:id="rId39"/>
    <p:sldId id="384" r:id="rId40"/>
    <p:sldId id="386" r:id="rId41"/>
    <p:sldId id="418" r:id="rId42"/>
    <p:sldId id="388" r:id="rId43"/>
    <p:sldId id="431" r:id="rId44"/>
    <p:sldId id="410" r:id="rId45"/>
    <p:sldId id="411" r:id="rId46"/>
    <p:sldId id="413" r:id="rId47"/>
    <p:sldId id="310" r:id="rId48"/>
    <p:sldId id="320" r:id="rId49"/>
    <p:sldId id="321" r:id="rId50"/>
    <p:sldId id="322" r:id="rId51"/>
    <p:sldId id="323" r:id="rId52"/>
    <p:sldId id="428" r:id="rId53"/>
    <p:sldId id="309" r:id="rId54"/>
    <p:sldId id="429" r:id="rId55"/>
    <p:sldId id="326" r:id="rId56"/>
    <p:sldId id="327" r:id="rId57"/>
    <p:sldId id="447" r:id="rId58"/>
    <p:sldId id="448" r:id="rId59"/>
    <p:sldId id="318" r:id="rId60"/>
    <p:sldId id="398" r:id="rId6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70" d="100"/>
          <a:sy n="70" d="100"/>
        </p:scale>
        <p:origin x="-51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98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3FBE31C-587C-4FC8-B6EC-4B6EBB1568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BC76D0D-78DE-405F-86CE-E6B55A3B73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F4C1F-3C69-49E2-A1CB-385A2AABF224}" type="slidenum">
              <a:rPr lang="fr-FR"/>
              <a:pPr/>
              <a:t>1</a:t>
            </a:fld>
            <a:endParaRPr 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F4C1F-3C69-49E2-A1CB-385A2AABF224}" type="slidenum">
              <a:rPr lang="fr-FR"/>
              <a:pPr/>
              <a:t>4</a:t>
            </a:fld>
            <a:endParaRPr 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76D0D-78DE-405F-86CE-E6B55A3B73CB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D1DE5-2318-4C52-BB29-34531794DDB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C44D-992C-4A2A-947B-DEF111CCBA6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4F62F-709F-4680-A6B4-5232B7CD3D9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116D-AB48-439D-AE88-B59BB6BE9C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B943B0FD-686B-4C41-809E-EC6885DC9AB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C233A-3708-4CF8-B3E9-0F35BF3F51F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179A5-F822-4743-BE98-0463057EE14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042B4-4703-4D5D-BE0C-FEABF1CF8D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55937-E970-4871-858D-3AC80849DD6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0A742-DE77-43EC-A380-5605DCB8F0D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B988A-2425-4D4B-A773-143BAB46ED6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199C-6248-4772-A85C-FED45C3F928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8F6C9-F4C6-4426-AEC3-E69688AFBB9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9A996-7370-4E8B-BD8C-89FC088615D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D4FD-6F50-4802-BD11-8F622767835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E738-6998-4F40-AB40-CDF86D2F6EF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116D-AB48-439D-AE88-B59BB6BE9C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33DF-9270-4247-A8B6-DCD64DF41902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6B8FE-58EB-45AC-9B70-4E95FA02BC87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17CE5-7D10-4DCE-86B8-CA1025CCB599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C181-1B2B-46B1-8A85-6B6B58EF5D80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95577-F393-4AD7-8726-FE3B5F94D2D6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6745C-52F4-41A3-A8E7-0DE118C3CD2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9B57B-7BC4-4D1B-9E60-9A926DB1E444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B000-3479-4CD1-9B2D-7C5FBDECF56D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2674B-70C7-428C-9CB6-A9972DC5D4CC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30C72-DFBD-4A51-9107-84E8378F1CEF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2039A-A6A7-45B6-9AA9-25BBA424F364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D3D09-32BD-4B90-8585-A3ECE9E1BC73}" type="slidenum">
              <a:rPr lang="en-US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116D-AB48-439D-AE88-B59BB6BE9C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D1DE5-2318-4C52-BB29-34531794DDB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199C-6248-4772-A85C-FED45C3F928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6745C-52F4-41A3-A8E7-0DE118C3CD2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AC86A-CB7D-475C-82E2-9336EA3E91D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AC86A-CB7D-475C-82E2-9336EA3E91D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6242E-8082-4FD4-A902-49F2204E9D1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445F-F7D5-4CC6-B32D-4A7BB601D68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0C03-A899-40DB-A3B9-CF6EFBD3154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EFFB6-7E9C-4256-BE28-B526409E25E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907CB-B77B-4D13-AC29-07ED5D9B8DA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C44D-992C-4A2A-947B-DEF111CCBA6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4F62F-709F-4680-A6B4-5232B7CD3D9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980767"/>
            <a:ext cx="3868882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589319" y="1980767"/>
            <a:ext cx="3868881" cy="199505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89319" y="4100513"/>
            <a:ext cx="3868881" cy="199505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re. 2 contenu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980767"/>
            <a:ext cx="3868882" cy="199505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09600" y="4100513"/>
            <a:ext cx="3868882" cy="199505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589319" y="1980767"/>
            <a:ext cx="3868881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6242E-8082-4FD4-A902-49F2204E9D1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445F-F7D5-4CC6-B32D-4A7BB601D68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0C03-A899-40DB-A3B9-CF6EFBD3154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EFFB6-7E9C-4256-BE28-B526409E25E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907CB-B77B-4D13-AC29-07ED5D9B8DA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Cliquer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9F9309FB-C0A6-427D-A1DD-E7C0C57FA72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ransition>
    <p:comb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Cliquer pour modifier le style du titre du masque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Cliquer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fld id="{8461DA8C-627B-41F8-BE24-6907561F7FB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77" r:id="rId12"/>
  </p:sldLayoutIdLst>
  <p:transition>
    <p:comb/>
  </p:transition>
  <p:hf sldNum="0"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cs typeface="+mn-cs"/>
              </a:defRPr>
            </a:lvl1pPr>
          </a:lstStyle>
          <a:p>
            <a:r>
              <a:rPr lang="fr-FR" smtClean="0"/>
              <a:t>R.Mansouri</a:t>
            </a:r>
            <a:endParaRPr lang="fr-FR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>
                <a:cs typeface="+mn-cs"/>
              </a:defRPr>
            </a:lvl1pPr>
          </a:lstStyle>
          <a:p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>
                <a:cs typeface="+mn-cs"/>
              </a:defRPr>
            </a:lvl1pPr>
          </a:lstStyle>
          <a:p>
            <a:fld id="{9045A511-0994-4513-9505-D3C78B0B259A}" type="slidenum">
              <a:rPr lang="en-US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ransition>
    <p:comb/>
  </p:transition>
  <p:hf sldNum="0"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R.Mansouri</a:t>
            </a:r>
            <a:endParaRPr lang="fr-F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9F9309FB-C0A6-427D-A1DD-E7C0C57FA72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ransition>
    <p:comb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24674" y="787504"/>
            <a:ext cx="7667806" cy="2929528"/>
          </a:xfrm>
        </p:spPr>
        <p:txBody>
          <a:bodyPr>
            <a:noAutofit/>
          </a:bodyPr>
          <a:lstStyle/>
          <a:p>
            <a:pPr algn="ctr" eaLnBrk="1" hangingPunct="1"/>
            <a:r>
              <a:rPr lang="fr-FR" sz="5400" b="1" i="1" dirty="0" smtClean="0">
                <a:solidFill>
                  <a:srgbClr val="FFC000"/>
                </a:solidFill>
              </a:rPr>
              <a:t>Les différents types d’études   épidémiologiques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3528" y="4412704"/>
            <a:ext cx="8568952" cy="1032520"/>
          </a:xfrm>
        </p:spPr>
        <p:txBody>
          <a:bodyPr/>
          <a:lstStyle/>
          <a:p>
            <a:pPr algn="l"/>
            <a:r>
              <a:rPr lang="fr-FR" sz="2400" i="1" dirty="0" smtClean="0"/>
              <a:t>Présentée par : Dr MERDÈS L</a:t>
            </a:r>
          </a:p>
          <a:p>
            <a:pPr algn="l"/>
            <a:r>
              <a:rPr lang="fr-FR" sz="2400" i="1" dirty="0" smtClean="0"/>
              <a:t>Préparée par</a:t>
            </a:r>
            <a:r>
              <a:rPr lang="fr-FR" sz="2400" i="1" dirty="0" smtClean="0"/>
              <a:t>: Dr MANSOURI R</a:t>
            </a:r>
            <a:r>
              <a:rPr lang="fr-FR" sz="2400" i="1" dirty="0" smtClean="0"/>
              <a:t>,</a:t>
            </a:r>
            <a:r>
              <a:rPr lang="fr-FR" sz="2400" i="1" dirty="0" smtClean="0"/>
              <a:t> Dr MERDÈS L</a:t>
            </a:r>
            <a:r>
              <a:rPr lang="fr-FR" sz="2400" i="1" dirty="0" smtClean="0"/>
              <a:t>, </a:t>
            </a:r>
            <a:r>
              <a:rPr lang="fr-FR" sz="2400" i="1" dirty="0" smtClean="0"/>
              <a:t>Dr AOURES 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464496" y="59510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Unité RECIF -Annaba-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Janvier 2012</a:t>
            </a: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440" y="188640"/>
            <a:ext cx="8382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88640"/>
            <a:ext cx="766192" cy="68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5408" y="341784"/>
            <a:ext cx="7239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4000" b="1" i="1" dirty="0" smtClean="0">
                <a:solidFill>
                  <a:srgbClr val="FFC000"/>
                </a:solidFill>
              </a:rPr>
              <a:t>2-Les </a:t>
            </a:r>
            <a:r>
              <a:rPr lang="fr-FR" sz="4000" b="1" i="1" dirty="0" smtClean="0">
                <a:solidFill>
                  <a:srgbClr val="FFC000"/>
                </a:solidFill>
              </a:rPr>
              <a:t>Etudes </a:t>
            </a:r>
            <a:r>
              <a:rPr lang="fr-FR" sz="4000" b="1" i="1" dirty="0" smtClean="0">
                <a:solidFill>
                  <a:srgbClr val="FFC000"/>
                </a:solidFill>
              </a:rPr>
              <a:t>Analytiques ou étiologiques:</a:t>
            </a:r>
            <a:r>
              <a:rPr lang="fr-FR" i="1" dirty="0" smtClean="0">
                <a:solidFill>
                  <a:srgbClr val="FFC000"/>
                </a:solidFill>
              </a:rPr>
              <a:t/>
            </a:r>
            <a:br>
              <a:rPr lang="fr-FR" i="1" dirty="0" smtClean="0">
                <a:solidFill>
                  <a:srgbClr val="FFC000"/>
                </a:solidFill>
              </a:rPr>
            </a:br>
            <a:endParaRPr lang="fr-FR" i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072098"/>
          </a:xfrm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fr-FR" b="1" dirty="0" smtClean="0">
                <a:solidFill>
                  <a:srgbClr val="FFFF00"/>
                </a:solidFill>
              </a:rPr>
              <a:t>Objectif :</a:t>
            </a:r>
          </a:p>
          <a:p>
            <a:pPr algn="just">
              <a:buNone/>
            </a:pPr>
            <a:r>
              <a:rPr lang="fr-FR" dirty="0" smtClean="0"/>
              <a:t>   Déterminer un lien de causalité entre l’apparition d’une pathologie et un facteur de risque particulier 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Blip>
                <a:blip r:embed="rId2"/>
              </a:buBlip>
            </a:pPr>
            <a:r>
              <a:rPr lang="fr-FR" dirty="0" smtClean="0"/>
              <a:t>Comparent l’état de santé d’individus exposés à différents niveaux au facteur de risque étudié </a:t>
            </a:r>
          </a:p>
          <a:p>
            <a:pPr algn="just">
              <a:buBlip>
                <a:blip r:embed="rId2"/>
              </a:buBlip>
            </a:pPr>
            <a:endParaRPr lang="fr-FR" dirty="0" smtClean="0"/>
          </a:p>
          <a:p>
            <a:pPr algn="just">
              <a:buBlip>
                <a:blip r:embed="rId2"/>
              </a:buBlip>
            </a:pPr>
            <a:r>
              <a:rPr lang="fr-FR" b="1" dirty="0" smtClean="0">
                <a:solidFill>
                  <a:srgbClr val="FFFF00"/>
                </a:solidFill>
              </a:rPr>
              <a:t>Résultat :</a:t>
            </a:r>
            <a:r>
              <a:rPr lang="fr-FR" dirty="0" smtClean="0"/>
              <a:t>  Risque Relatif </a:t>
            </a:r>
            <a:r>
              <a:rPr lang="fr-FR" dirty="0" smtClean="0">
                <a:solidFill>
                  <a:srgbClr val="FFC000"/>
                </a:solidFill>
              </a:rPr>
              <a:t>(RR)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005408" y="214290"/>
            <a:ext cx="7239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4000" b="1" i="1" dirty="0" smtClean="0">
                <a:solidFill>
                  <a:srgbClr val="FFC000"/>
                </a:solidFill>
              </a:rPr>
              <a:t>2-Les </a:t>
            </a:r>
            <a:r>
              <a:rPr lang="fr-FR" sz="4000" b="1" i="1" dirty="0" smtClean="0">
                <a:solidFill>
                  <a:srgbClr val="FFC000"/>
                </a:solidFill>
              </a:rPr>
              <a:t>Etudes Analytiques</a:t>
            </a:r>
            <a:r>
              <a:rPr lang="fr-FR" i="1" dirty="0" smtClean="0">
                <a:solidFill>
                  <a:srgbClr val="FFC000"/>
                </a:solidFill>
              </a:rPr>
              <a:t/>
            </a:r>
            <a:br>
              <a:rPr lang="fr-FR" i="1" dirty="0" smtClean="0">
                <a:solidFill>
                  <a:srgbClr val="FFC000"/>
                </a:solidFill>
              </a:rPr>
            </a:br>
            <a:endParaRPr lang="fr-FR" i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1268760"/>
            <a:ext cx="8964488" cy="1872208"/>
          </a:xfrm>
          <a:ln>
            <a:solidFill>
              <a:srgbClr val="7030A0"/>
            </a:solidFill>
          </a:ln>
        </p:spPr>
        <p:txBody>
          <a:bodyPr/>
          <a:lstStyle/>
          <a:p>
            <a:pPr algn="just">
              <a:buNone/>
            </a:pPr>
            <a:r>
              <a:rPr lang="fr-FR" sz="1800" dirty="0" smtClean="0"/>
              <a:t>                                          </a:t>
            </a:r>
            <a:r>
              <a:rPr lang="fr-FR" sz="1800" b="1" dirty="0" smtClean="0"/>
              <a:t>Risque d’apparition de la pathologie étudiée dans  			       le gr exposés  « incidence pour les exposés » </a:t>
            </a:r>
            <a:r>
              <a:rPr lang="fr-FR" sz="1800" dirty="0" smtClean="0"/>
              <a:t>     </a:t>
            </a:r>
            <a:r>
              <a:rPr lang="fr-FR" sz="2000" dirty="0" smtClean="0"/>
              <a:t>       </a:t>
            </a:r>
            <a:r>
              <a:rPr lang="fr-FR" sz="2400" b="1" dirty="0" smtClean="0"/>
              <a:t>                                      </a:t>
            </a:r>
          </a:p>
          <a:p>
            <a:pPr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fr-FR" sz="1800" b="1" dirty="0" smtClean="0"/>
              <a:t>Risque d’apparition de la pathologie dans le gr des 			non-exposés « incidence pour la population de 							référence »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187624" y="3769191"/>
          <a:ext cx="6858048" cy="2684145"/>
        </p:xfrm>
        <a:graphic>
          <a:graphicData uri="http://schemas.openxmlformats.org/drawingml/2006/table">
            <a:tbl>
              <a:tblPr/>
              <a:tblGrid>
                <a:gridCol w="2286016"/>
                <a:gridCol w="2286016"/>
                <a:gridCol w="2286016"/>
              </a:tblGrid>
              <a:tr h="894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Individus malades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Cas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Individus sains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Témoins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4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Groupe Expérimental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exposés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b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4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Groupe Témoin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Non exposés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c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d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2880320" y="1988840"/>
            <a:ext cx="60486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520280" y="1916832"/>
            <a:ext cx="28803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20280" y="2060848"/>
            <a:ext cx="28803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79512" y="164099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rgbClr val="FFFF00"/>
                </a:solidFill>
              </a:rPr>
              <a:t>Risque </a:t>
            </a:r>
            <a:r>
              <a:rPr lang="fr-FR" sz="2000" b="1" dirty="0" smtClean="0">
                <a:solidFill>
                  <a:srgbClr val="FFFF00"/>
                </a:solidFill>
              </a:rPr>
              <a:t>Relatif </a:t>
            </a:r>
            <a:r>
              <a:rPr lang="fr-FR" sz="2000" b="1" dirty="0" smtClean="0"/>
              <a:t>(RR)</a:t>
            </a:r>
            <a:endParaRPr lang="fr-FR" sz="20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005408" y="214290"/>
            <a:ext cx="7239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4000" b="1" i="1" dirty="0" smtClean="0">
                <a:solidFill>
                  <a:srgbClr val="FFC000"/>
                </a:solidFill>
              </a:rPr>
              <a:t>2-Les </a:t>
            </a:r>
            <a:r>
              <a:rPr lang="fr-FR" sz="4000" b="1" i="1" dirty="0" smtClean="0">
                <a:solidFill>
                  <a:srgbClr val="FFC000"/>
                </a:solidFill>
              </a:rPr>
              <a:t>Etudes Analytiques</a:t>
            </a:r>
            <a:r>
              <a:rPr lang="fr-FR" i="1" dirty="0" smtClean="0">
                <a:solidFill>
                  <a:srgbClr val="FFC000"/>
                </a:solidFill>
              </a:rPr>
              <a:t/>
            </a:r>
            <a:br>
              <a:rPr lang="fr-FR" i="1" dirty="0" smtClean="0">
                <a:solidFill>
                  <a:srgbClr val="FFC000"/>
                </a:solidFill>
              </a:rPr>
            </a:br>
            <a:endParaRPr lang="fr-FR" i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1268760"/>
            <a:ext cx="8964488" cy="1008112"/>
          </a:xfrm>
          <a:ln>
            <a:solidFill>
              <a:srgbClr val="7030A0"/>
            </a:solidFill>
          </a:ln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2000" b="1" dirty="0" smtClean="0"/>
              <a:t>Lorsque la maladie étudiée </a:t>
            </a:r>
            <a:r>
              <a:rPr lang="fr-FR" sz="2000" b="1" dirty="0" smtClean="0">
                <a:solidFill>
                  <a:srgbClr val="FFFF00"/>
                </a:solidFill>
              </a:rPr>
              <a:t>est rare</a:t>
            </a:r>
            <a:r>
              <a:rPr lang="fr-FR" sz="2000" b="1" dirty="0" smtClean="0"/>
              <a:t>, le RR est approché par </a:t>
            </a:r>
            <a:r>
              <a:rPr lang="fr-FR" sz="2000" b="1" dirty="0" smtClean="0">
                <a:solidFill>
                  <a:srgbClr val="FFFF00"/>
                </a:solidFill>
              </a:rPr>
              <a:t>un </a:t>
            </a:r>
            <a:r>
              <a:rPr lang="fr-FR" sz="2000" b="1" dirty="0" err="1" smtClean="0">
                <a:solidFill>
                  <a:srgbClr val="FFFF00"/>
                </a:solidFill>
              </a:rPr>
              <a:t>Odd</a:t>
            </a:r>
            <a:r>
              <a:rPr lang="fr-FR" sz="2000" b="1" dirty="0" smtClean="0">
                <a:solidFill>
                  <a:srgbClr val="FFFF00"/>
                </a:solidFill>
              </a:rPr>
              <a:t> Ratio </a:t>
            </a:r>
            <a:r>
              <a:rPr lang="fr-FR" sz="2000" b="1" dirty="0" smtClean="0"/>
              <a:t>(OR)</a:t>
            </a:r>
          </a:p>
          <a:p>
            <a:pPr algn="just">
              <a:buNone/>
            </a:pPr>
            <a:endParaRPr lang="fr-FR" sz="1800" b="1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95536" y="2816835"/>
          <a:ext cx="4968552" cy="3574779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</a:tblGrid>
              <a:tr h="1179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Individus malades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Cas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Individus sains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Témoins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79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Groupe Expérimental</a:t>
                      </a:r>
                      <a:endParaRPr lang="fr-FR" sz="2000" b="1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exposés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b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79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Groupe Témoin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Non exposés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c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d 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5868144" y="3501008"/>
            <a:ext cx="2376264" cy="1152128"/>
            <a:chOff x="5868144" y="3501008"/>
            <a:chExt cx="2376264" cy="1152128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7092280" y="4077072"/>
              <a:ext cx="10081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6660232" y="4005064"/>
              <a:ext cx="288032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5868144" y="3789040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>
                  <a:solidFill>
                    <a:srgbClr val="FFFF00"/>
                  </a:solidFill>
                </a:rPr>
                <a:t>OR</a:t>
              </a:r>
              <a:endParaRPr lang="fr-FR" sz="2800" dirty="0">
                <a:solidFill>
                  <a:srgbClr val="FFFF00"/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948264" y="3501008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a X d</a:t>
              </a:r>
              <a:endParaRPr lang="fr-FR" sz="28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948264" y="4129916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b X c</a:t>
              </a:r>
              <a:endParaRPr lang="fr-FR" sz="2800" dirty="0"/>
            </a:p>
          </p:txBody>
        </p:sp>
      </p:grpSp>
      <p:cxnSp>
        <p:nvCxnSpPr>
          <p:cNvPr id="21" name="Connecteur droit 20"/>
          <p:cNvCxnSpPr/>
          <p:nvPr/>
        </p:nvCxnSpPr>
        <p:spPr>
          <a:xfrm>
            <a:off x="395536" y="5229200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44624"/>
            <a:ext cx="8229600" cy="1384300"/>
          </a:xfrm>
        </p:spPr>
        <p:txBody>
          <a:bodyPr/>
          <a:lstStyle/>
          <a:p>
            <a:r>
              <a:rPr lang="fr-FR" b="1" i="1" dirty="0" smtClean="0">
                <a:solidFill>
                  <a:srgbClr val="FFC000"/>
                </a:solidFill>
              </a:rPr>
              <a:t>2-Les </a:t>
            </a:r>
            <a:r>
              <a:rPr lang="fr-FR" b="1" i="1" dirty="0" smtClean="0">
                <a:solidFill>
                  <a:srgbClr val="FFC000"/>
                </a:solidFill>
              </a:rPr>
              <a:t>études Analytiques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968552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sont </a:t>
            </a:r>
            <a:r>
              <a:rPr lang="fr-FR" dirty="0"/>
              <a:t>regroupées en </a:t>
            </a:r>
            <a:endParaRPr lang="fr-FR" dirty="0" smtClean="0"/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Études d’observation</a:t>
            </a:r>
          </a:p>
          <a:p>
            <a:pPr algn="just">
              <a:buNone/>
            </a:pPr>
            <a:r>
              <a:rPr lang="fr-FR" dirty="0" smtClean="0"/>
              <a:t>			et </a:t>
            </a:r>
            <a:endParaRPr lang="fr-FR" dirty="0" smtClean="0">
              <a:solidFill>
                <a:srgbClr val="FFFF00"/>
              </a:solidFill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Études expérimentales </a:t>
            </a:r>
          </a:p>
          <a:p>
            <a:pPr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          </a:t>
            </a:r>
            <a:endParaRPr lang="fr-FR" dirty="0" smtClean="0"/>
          </a:p>
          <a:p>
            <a:pPr algn="just">
              <a:buNone/>
            </a:pPr>
            <a:r>
              <a:rPr lang="fr-FR" dirty="0" smtClean="0"/>
              <a:t>La </a:t>
            </a:r>
            <a:r>
              <a:rPr lang="fr-FR" dirty="0"/>
              <a:t>principale </a:t>
            </a:r>
            <a:r>
              <a:rPr lang="fr-FR" dirty="0" smtClean="0"/>
              <a:t>différence entre </a:t>
            </a:r>
            <a:r>
              <a:rPr lang="fr-FR" dirty="0"/>
              <a:t>ces </a:t>
            </a:r>
            <a:r>
              <a:rPr lang="fr-FR" dirty="0" smtClean="0"/>
              <a:t>2 </a:t>
            </a:r>
            <a:r>
              <a:rPr lang="fr-FR" dirty="0"/>
              <a:t>types d’études concerne le contrôle de </a:t>
            </a:r>
            <a:r>
              <a:rPr lang="fr-FR" dirty="0" smtClean="0"/>
              <a:t>l’attribution des </a:t>
            </a:r>
            <a:r>
              <a:rPr lang="fr-FR" dirty="0"/>
              <a:t>facteurs auxquels sont exposés les </a:t>
            </a:r>
            <a:r>
              <a:rPr lang="fr-FR" dirty="0" smtClean="0"/>
              <a:t>sujets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384376"/>
          </a:xfrm>
          <a:ln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800" dirty="0" smtClean="0"/>
              <a:t>« l’enquêteur </a:t>
            </a:r>
            <a:r>
              <a:rPr lang="fr-FR" sz="4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contrôle pas</a:t>
            </a:r>
            <a:r>
              <a:rPr lang="fr-FR" sz="4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800" dirty="0"/>
              <a:t>les facteurs auxquels </a:t>
            </a:r>
            <a:r>
              <a:rPr lang="fr-FR" sz="4800" dirty="0" smtClean="0"/>
              <a:t>sont exposés </a:t>
            </a:r>
            <a:r>
              <a:rPr lang="fr-FR" sz="4800" dirty="0"/>
              <a:t>les </a:t>
            </a:r>
            <a:r>
              <a:rPr lang="fr-FR" sz="4800" dirty="0" smtClean="0"/>
              <a:t>sujets »</a:t>
            </a:r>
            <a:endParaRPr lang="fr-FR" sz="48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84300"/>
          </a:xfrm>
        </p:spPr>
        <p:txBody>
          <a:bodyPr/>
          <a:lstStyle/>
          <a:p>
            <a:r>
              <a:rPr lang="fr-FR" sz="4000" b="1" i="1" dirty="0" smtClean="0">
                <a:solidFill>
                  <a:srgbClr val="FFFF00"/>
                </a:solidFill>
              </a:rPr>
              <a:t>2-1.Les </a:t>
            </a:r>
            <a:r>
              <a:rPr lang="fr-FR" sz="4000" b="1" i="1" dirty="0" smtClean="0">
                <a:solidFill>
                  <a:srgbClr val="FFFF00"/>
                </a:solidFill>
              </a:rPr>
              <a:t>études </a:t>
            </a:r>
            <a:r>
              <a:rPr lang="fr-FR" sz="4000" b="1" i="1" dirty="0" smtClean="0">
                <a:solidFill>
                  <a:srgbClr val="FFFF00"/>
                </a:solidFill>
              </a:rPr>
              <a:t>Analytiques d’observation</a:t>
            </a:r>
            <a:r>
              <a:rPr lang="fr-FR" sz="4000" b="1" i="1" dirty="0" smtClean="0">
                <a:solidFill>
                  <a:srgbClr val="FFFF00"/>
                </a:solidFill>
              </a:rPr>
              <a:t>:</a:t>
            </a:r>
            <a:endParaRPr lang="fr-FR" sz="4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84300"/>
          </a:xfrm>
        </p:spPr>
        <p:txBody>
          <a:bodyPr/>
          <a:lstStyle/>
          <a:p>
            <a:r>
              <a:rPr lang="fr-FR" sz="4000" b="1" i="1" dirty="0" smtClean="0">
                <a:solidFill>
                  <a:srgbClr val="FFFF00"/>
                </a:solidFill>
              </a:rPr>
              <a:t>2-1.Les </a:t>
            </a:r>
            <a:r>
              <a:rPr lang="fr-FR" sz="4000" b="1" i="1" dirty="0" smtClean="0">
                <a:solidFill>
                  <a:srgbClr val="FFFF00"/>
                </a:solidFill>
              </a:rPr>
              <a:t>études </a:t>
            </a:r>
            <a:r>
              <a:rPr lang="fr-FR" sz="4000" b="1" i="1" dirty="0" smtClean="0">
                <a:solidFill>
                  <a:srgbClr val="FFFF00"/>
                </a:solidFill>
              </a:rPr>
              <a:t>analytiques d’observation</a:t>
            </a:r>
            <a:r>
              <a:rPr lang="fr-FR" sz="4000" b="1" i="1" dirty="0" smtClean="0">
                <a:solidFill>
                  <a:srgbClr val="FFFF00"/>
                </a:solidFill>
              </a:rPr>
              <a:t>:</a:t>
            </a:r>
            <a:endParaRPr lang="fr-FR" sz="4000" b="1" i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168352"/>
          </a:xfrm>
          <a:ln>
            <a:solidFill>
              <a:srgbClr val="7030A0"/>
            </a:solidFill>
          </a:ln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Deux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principaux types:</a:t>
            </a:r>
          </a:p>
          <a:p>
            <a:pPr algn="just"/>
            <a:endParaRPr lang="fr-FR" dirty="0" smtClean="0"/>
          </a:p>
          <a:p>
            <a:pPr algn="just">
              <a:buFont typeface="Wingdings" pitchFamily="2" charset="2"/>
              <a:buChar char="ü"/>
            </a:pPr>
            <a:r>
              <a:rPr lang="fr-FR" dirty="0" smtClean="0"/>
              <a:t>Les études de </a:t>
            </a:r>
            <a:r>
              <a:rPr lang="fr-FR" dirty="0"/>
              <a:t>cohorte </a:t>
            </a:r>
            <a:endParaRPr lang="fr-FR" dirty="0" smtClean="0"/>
          </a:p>
          <a:p>
            <a:pPr algn="just">
              <a:buFont typeface="Wingdings" pitchFamily="2" charset="2"/>
              <a:buChar char="ü"/>
            </a:pPr>
            <a:r>
              <a:rPr lang="fr-FR" dirty="0" smtClean="0"/>
              <a:t>Les études </a:t>
            </a:r>
            <a:r>
              <a:rPr lang="fr-FR" dirty="0" err="1" smtClean="0"/>
              <a:t>cas–témoins</a:t>
            </a:r>
            <a:r>
              <a:rPr lang="fr-FR" dirty="0" smtClean="0"/>
              <a:t> </a:t>
            </a:r>
          </a:p>
          <a:p>
            <a:pPr algn="just">
              <a:buNone/>
            </a:pPr>
            <a:endParaRPr lang="fr-FR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</p:spPr>
        <p:txBody>
          <a:bodyPr/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2-1.1-Études </a:t>
            </a:r>
            <a:r>
              <a:rPr lang="fr-FR" sz="3600" b="1" dirty="0" smtClean="0">
                <a:solidFill>
                  <a:srgbClr val="FFFF00"/>
                </a:solidFill>
              </a:rPr>
              <a:t>de cohorte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176464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2800" dirty="0" smtClean="0"/>
              <a:t>Ce sont </a:t>
            </a:r>
            <a:r>
              <a:rPr lang="fr-FR" sz="2800" dirty="0"/>
              <a:t>des études </a:t>
            </a:r>
            <a:r>
              <a:rPr lang="fr-FR" sz="2800" dirty="0" smtClean="0"/>
              <a:t>épidémiologiques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principalement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analytiques</a:t>
            </a:r>
            <a:r>
              <a:rPr lang="fr-FR" sz="2800" dirty="0"/>
              <a:t>, plus rarement </a:t>
            </a:r>
            <a:r>
              <a:rPr lang="fr-FR" sz="2800" dirty="0" smtClean="0"/>
              <a:t>descriptives ou évaluatives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r>
              <a:rPr lang="fr-F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 </a:t>
            </a:r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se distinguent : </a:t>
            </a:r>
            <a:endParaRPr lang="fr-FR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fr-FR" sz="2800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r>
              <a:rPr lang="fr-FR" sz="2800" dirty="0" smtClean="0"/>
              <a:t>	-Les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cohortes </a:t>
            </a:r>
            <a:r>
              <a:rPr lang="fr-FR" sz="2800" dirty="0" smtClean="0"/>
              <a:t>sur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échantillon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représentatif </a:t>
            </a:r>
            <a:endParaRPr lang="fr-FR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fr-FR" sz="2800" dirty="0" smtClean="0"/>
              <a:t>	-Les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cohortes</a:t>
            </a:r>
            <a:r>
              <a:rPr lang="fr-FR" sz="2800" dirty="0"/>
              <a:t> </a:t>
            </a:r>
            <a:r>
              <a:rPr lang="fr-FR" sz="2800" dirty="0" smtClean="0"/>
              <a:t>«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exposés/</a:t>
            </a:r>
            <a:r>
              <a:rPr lang="fr-FR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non–exposés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smtClean="0"/>
              <a:t>» </a:t>
            </a:r>
          </a:p>
          <a:p>
            <a:pPr algn="just">
              <a:buNone/>
            </a:pPr>
            <a:endParaRPr lang="fr-FR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324036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buNone/>
            </a:pPr>
            <a:endParaRPr lang="fr-FR" sz="2400" dirty="0" smtClean="0"/>
          </a:p>
          <a:p>
            <a:pPr algn="just">
              <a:buNone/>
            </a:pPr>
            <a:r>
              <a:rPr lang="fr-FR" sz="2800" dirty="0" smtClean="0"/>
              <a:t>Elles </a:t>
            </a:r>
            <a:r>
              <a:rPr lang="fr-FR" sz="2800" dirty="0"/>
              <a:t>permettent de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suivre sur une période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préalablement définie</a:t>
            </a:r>
            <a:r>
              <a:rPr lang="fr-FR" sz="2800" dirty="0" smtClean="0"/>
              <a:t> </a:t>
            </a:r>
            <a:r>
              <a:rPr lang="fr-FR" sz="2800" dirty="0"/>
              <a:t>un </a:t>
            </a:r>
            <a:r>
              <a:rPr lang="fr-FR" sz="2800" dirty="0" smtClean="0"/>
              <a:t>gr </a:t>
            </a:r>
            <a:r>
              <a:rPr lang="fr-FR" sz="2800" dirty="0"/>
              <a:t>de personnes et d’étudier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survenue d’états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 santé </a:t>
            </a:r>
            <a:r>
              <a:rPr lang="fr-FR" sz="2800" dirty="0"/>
              <a:t>en fonction de l’exposition à un </a:t>
            </a:r>
            <a:r>
              <a:rPr lang="fr-FR" sz="2800" dirty="0" smtClean="0"/>
              <a:t>facteur « 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appelé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facteur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d’exposition </a:t>
            </a:r>
            <a:r>
              <a:rPr lang="fr-FR" sz="2800" dirty="0" smtClean="0"/>
              <a:t>»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08112"/>
          </a:xfrm>
        </p:spPr>
        <p:txBody>
          <a:bodyPr/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Études de cohorte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endParaRPr lang="fr-FR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390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</a:rPr>
              <a:t/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Études de cohorte</a:t>
            </a:r>
            <a:r>
              <a:rPr lang="fr-FR" sz="4000" b="1" dirty="0" smtClean="0">
                <a:solidFill>
                  <a:srgbClr val="FFFF00"/>
                </a:solidFill>
              </a:rPr>
              <a:t/>
            </a:r>
            <a:br>
              <a:rPr lang="fr-FR" sz="40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C000"/>
                </a:solidFill>
              </a:rPr>
              <a:t>=</a:t>
            </a:r>
            <a:r>
              <a:rPr lang="fr-FR" sz="2700" dirty="0" smtClean="0">
                <a:solidFill>
                  <a:srgbClr val="FFC000"/>
                </a:solidFill>
              </a:rPr>
              <a:t> 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Étude de sujets </a:t>
            </a:r>
            <a:r>
              <a:rPr lang="fr-FR" sz="2700" dirty="0" smtClean="0">
                <a:solidFill>
                  <a:schemeClr val="tx1"/>
                </a:solidFill>
              </a:rPr>
              <a:t>«</a:t>
            </a:r>
            <a:r>
              <a:rPr lang="fr-FR" sz="2700" dirty="0" smtClean="0">
                <a:solidFill>
                  <a:srgbClr val="FFC000"/>
                </a:solidFill>
              </a:rPr>
              <a:t> </a:t>
            </a:r>
            <a:r>
              <a:rPr lang="fr-FR" sz="2700" dirty="0" smtClean="0">
                <a:solidFill>
                  <a:srgbClr val="FFFF00"/>
                </a:solidFill>
              </a:rPr>
              <a:t>exposés</a:t>
            </a:r>
            <a:r>
              <a:rPr lang="fr-F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700" b="1" dirty="0" smtClean="0">
                <a:solidFill>
                  <a:schemeClr val="tx1"/>
                </a:solidFill>
              </a:rPr>
              <a:t>/</a:t>
            </a:r>
            <a:r>
              <a:rPr lang="fr-FR" sz="2700" dirty="0" smtClean="0">
                <a:solidFill>
                  <a:schemeClr val="tx1"/>
                </a:solidFill>
              </a:rPr>
              <a:t> </a:t>
            </a:r>
            <a:r>
              <a:rPr lang="fr-FR" sz="2700" dirty="0" smtClean="0">
                <a:solidFill>
                  <a:srgbClr val="FFFF00"/>
                </a:solidFill>
              </a:rPr>
              <a:t>non-exposés</a:t>
            </a:r>
            <a:r>
              <a:rPr lang="fr-FR" sz="2700" dirty="0" smtClean="0">
                <a:solidFill>
                  <a:srgbClr val="FFC000"/>
                </a:solidFill>
              </a:rPr>
              <a:t> </a:t>
            </a:r>
            <a:r>
              <a:rPr lang="fr-FR" sz="2700" dirty="0" smtClean="0">
                <a:solidFill>
                  <a:schemeClr val="tx1"/>
                </a:solidFill>
              </a:rPr>
              <a:t>»</a:t>
            </a:r>
            <a:r>
              <a:rPr lang="fr-FR" sz="2700" dirty="0" smtClean="0"/>
              <a:t/>
            </a:r>
            <a:br>
              <a:rPr lang="fr-FR" sz="2700" dirty="0" smtClean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51032"/>
            <a:ext cx="8496944" cy="4846320"/>
          </a:xfrm>
          <a:ln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 algn="just"/>
            <a:r>
              <a:rPr lang="fr-FR" b="1" dirty="0" smtClean="0">
                <a:solidFill>
                  <a:srgbClr val="FFC000"/>
                </a:solidFill>
              </a:rPr>
              <a:t>Principe</a:t>
            </a:r>
            <a:r>
              <a:rPr lang="fr-FR" dirty="0" smtClean="0"/>
              <a:t> =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comparer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l’incidence</a:t>
            </a:r>
            <a:r>
              <a:rPr lang="fr-FR" dirty="0" smtClean="0"/>
              <a:t> d’une pathologie chez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des sujets exposés </a:t>
            </a:r>
            <a:r>
              <a:rPr lang="fr-FR" dirty="0" smtClean="0"/>
              <a:t>à sa valeur chez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des sujets  non exposés</a:t>
            </a:r>
            <a:r>
              <a:rPr lang="fr-FR" dirty="0" smtClean="0"/>
              <a:t> pris comme témoins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 Le statut d’exposition: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connu 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Des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sujets indemnes </a:t>
            </a:r>
            <a:r>
              <a:rPr lang="fr-FR" dirty="0" smtClean="0"/>
              <a:t>de la maladie sont</a:t>
            </a:r>
            <a:r>
              <a:rPr lang="fr-FR" b="1" dirty="0" smtClean="0"/>
              <a:t>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classés</a:t>
            </a:r>
            <a:r>
              <a:rPr lang="fr-FR" dirty="0" smtClean="0"/>
              <a:t> en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exposés</a:t>
            </a:r>
            <a:r>
              <a:rPr lang="fr-FR" dirty="0" smtClean="0"/>
              <a:t> ou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non-exposés</a:t>
            </a:r>
            <a:r>
              <a:rPr lang="fr-FR" dirty="0" smtClean="0"/>
              <a:t> à des facteurs de risque donnés puis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suivis</a:t>
            </a:r>
            <a:r>
              <a:rPr lang="fr-FR" dirty="0" smtClean="0"/>
              <a:t> dans le temps pour étudier leur devenir /la maladie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9416"/>
            <a:ext cx="8496944" cy="4846320"/>
          </a:xfrm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 La cohorte 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représentative </a:t>
            </a:r>
            <a:r>
              <a:rPr lang="fr-FR" dirty="0" smtClean="0"/>
              <a:t>de la population  étudiée </a:t>
            </a:r>
          </a:p>
          <a:p>
            <a:pPr algn="just">
              <a:buNone/>
            </a:pPr>
            <a:r>
              <a:rPr lang="fr-FR" dirty="0" smtClean="0"/>
              <a:t>                      </a:t>
            </a:r>
          </a:p>
          <a:p>
            <a:pPr algn="just"/>
            <a:r>
              <a:rPr lang="fr-FR" dirty="0" smtClean="0"/>
              <a:t>Les données 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disponibles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Les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moyens</a:t>
            </a:r>
            <a:r>
              <a:rPr lang="fr-FR" dirty="0" smtClean="0"/>
              <a:t> humains et financiers 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importants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 Le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temps</a:t>
            </a:r>
            <a:r>
              <a:rPr lang="fr-FR" dirty="0" smtClean="0"/>
              <a:t> de réalisation 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long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933400" y="116632"/>
            <a:ext cx="7239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Études de cohorte</a:t>
            </a:r>
            <a:endParaRPr kumimoji="0" lang="fr-FR" sz="27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1075"/>
            <a:ext cx="8569325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Intérêt des Etudes épidémiologiques 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Les types d’études épidémiologiques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1-Les Etudes Descriptives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2-Les Etudes Analytiques ou Étiologiques  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2-1 Les Etudes analytiques d’observation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2-1-1 Les études de cohorte 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2-1-2 Les études cas- témoins 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2-2 Les études descriptives d’observation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2-2-1 Les études transversales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2-2-2 Les études longitudinales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latin typeface="+mj-lt"/>
              </a:rPr>
              <a:t>2-2-3 Autres types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fr-FR" sz="2400" b="1" dirty="0" smtClean="0">
                <a:latin typeface="+mj-lt"/>
              </a:rPr>
              <a:t>Les études écologiques « étude géographique » / « étude temporelle</a:t>
            </a:r>
          </a:p>
          <a:p>
            <a:pPr eaLnBrk="1" hangingPunct="1">
              <a:defRPr/>
            </a:pP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40708"/>
            <a:ext cx="8496944" cy="4424596"/>
          </a:xfrm>
          <a:ln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fr-FR" sz="3400" b="1" dirty="0" smtClean="0">
                <a:solidFill>
                  <a:srgbClr val="FFC000"/>
                </a:solidFill>
              </a:rPr>
              <a:t>Population</a:t>
            </a:r>
            <a:r>
              <a:rPr lang="fr-FR" sz="3400" b="1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fr-FR" sz="3400" dirty="0" smtClean="0"/>
              <a:t>Deux populations :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3400" dirty="0" smtClean="0"/>
              <a:t> </a:t>
            </a:r>
            <a:r>
              <a:rPr lang="fr-FR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L'une </a:t>
            </a:r>
            <a:r>
              <a:rPr lang="fr-FR" sz="3400" dirty="0" smtClean="0"/>
              <a:t>est </a:t>
            </a:r>
            <a:r>
              <a:rPr lang="fr-FR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affectée </a:t>
            </a:r>
            <a:r>
              <a:rPr lang="fr-FR" sz="3400" dirty="0" smtClean="0"/>
              <a:t>d'un facteur susceptible d'augmenter </a:t>
            </a:r>
          </a:p>
          <a:p>
            <a:pPr>
              <a:lnSpc>
                <a:spcPct val="120000"/>
              </a:lnSpc>
              <a:buNone/>
            </a:pPr>
            <a:r>
              <a:rPr lang="fr-FR" sz="3400" dirty="0" smtClean="0"/>
              <a:t>    le risque de maladie 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3400" dirty="0" smtClean="0"/>
              <a:t> </a:t>
            </a:r>
            <a:r>
              <a:rPr lang="fr-FR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L'autre</a:t>
            </a:r>
            <a:r>
              <a:rPr lang="fr-FR" sz="3400" dirty="0" smtClean="0"/>
              <a:t> </a:t>
            </a:r>
            <a:r>
              <a:rPr lang="fr-FR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n'est pas affectée </a:t>
            </a:r>
            <a:r>
              <a:rPr lang="fr-FR" sz="3400" dirty="0" smtClean="0"/>
              <a:t>par ce facteur</a:t>
            </a:r>
          </a:p>
          <a:p>
            <a:pPr>
              <a:lnSpc>
                <a:spcPct val="120000"/>
              </a:lnSpc>
              <a:buNone/>
            </a:pPr>
            <a:endParaRPr lang="fr-FR" sz="3400" dirty="0" smtClean="0"/>
          </a:p>
          <a:p>
            <a:pPr>
              <a:lnSpc>
                <a:spcPct val="120000"/>
              </a:lnSpc>
              <a:buNone/>
            </a:pPr>
            <a:r>
              <a:rPr lang="fr-FR" sz="3400" b="1" dirty="0" smtClean="0">
                <a:solidFill>
                  <a:srgbClr val="FFC000"/>
                </a:solidFill>
              </a:rPr>
              <a:t>Le protocole </a:t>
            </a:r>
          </a:p>
          <a:p>
            <a:pPr>
              <a:lnSpc>
                <a:spcPct val="120000"/>
              </a:lnSpc>
            </a:pPr>
            <a:r>
              <a:rPr lang="fr-FR" sz="3400" dirty="0" smtClean="0"/>
              <a:t>On compte sur une certaine durée (</a:t>
            </a:r>
            <a:r>
              <a:rPr lang="fr-FR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années</a:t>
            </a:r>
            <a:r>
              <a:rPr lang="fr-FR" sz="3400" dirty="0" smtClean="0"/>
              <a:t>) le nombre de cas de maladie qui survient spontanément avec le temps dans chacune des populations</a:t>
            </a:r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39000" cy="151216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</a:rPr>
              <a:t/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Études de cohorte</a:t>
            </a:r>
            <a:r>
              <a:rPr lang="fr-FR" sz="4000" b="1" dirty="0" smtClean="0">
                <a:solidFill>
                  <a:srgbClr val="FFFF00"/>
                </a:solidFill>
              </a:rPr>
              <a:t/>
            </a:r>
            <a:br>
              <a:rPr lang="fr-FR" sz="4000" b="1" dirty="0" smtClean="0">
                <a:solidFill>
                  <a:srgbClr val="FFFF00"/>
                </a:solidFill>
              </a:rPr>
            </a:br>
            <a:endParaRPr lang="fr-FR" sz="27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16198"/>
            <a:ext cx="8496944" cy="4377098"/>
          </a:xfrm>
          <a:ln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sz="4600" b="1" dirty="0" smtClean="0">
                <a:solidFill>
                  <a:srgbClr val="FFC000"/>
                </a:solidFill>
              </a:rPr>
              <a:t>Les limites </a:t>
            </a:r>
          </a:p>
          <a:p>
            <a:pPr algn="just">
              <a:buNone/>
            </a:pPr>
            <a:endParaRPr lang="fr-FR" b="1" dirty="0" smtClean="0">
              <a:solidFill>
                <a:srgbClr val="FFC000"/>
              </a:solidFill>
            </a:endParaRPr>
          </a:p>
          <a:p>
            <a:pPr algn="just"/>
            <a:r>
              <a:rPr lang="fr-FR" dirty="0" smtClean="0"/>
              <a:t>On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 peut faire volontairement exposer </a:t>
            </a:r>
            <a:r>
              <a:rPr lang="fr-FR" dirty="0" smtClean="0"/>
              <a:t>une population à un facteur précis, on ne peut que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choisir </a:t>
            </a:r>
            <a:r>
              <a:rPr lang="fr-FR" dirty="0" smtClean="0"/>
              <a:t>ce facteur parmi ceux auxquels les individus sont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"naturellement"</a:t>
            </a:r>
            <a:r>
              <a:rPr lang="fr-FR" dirty="0" smtClean="0"/>
              <a:t> exposés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sz="4600" b="1" dirty="0" smtClean="0">
                <a:solidFill>
                  <a:srgbClr val="FFC000"/>
                </a:solidFill>
              </a:rPr>
              <a:t>Les biais</a:t>
            </a:r>
          </a:p>
          <a:p>
            <a:pPr algn="just">
              <a:buNone/>
            </a:pPr>
            <a:r>
              <a:rPr lang="fr-FR" i="1" dirty="0" smtClean="0"/>
              <a:t>Ex: étude sur l'influence du facteur « tabac » </a:t>
            </a:r>
          </a:p>
          <a:p>
            <a:pPr algn="just">
              <a:buNone/>
            </a:pPr>
            <a:r>
              <a:rPr lang="fr-FR" i="1" dirty="0" smtClean="0"/>
              <a:t>    individus : prédisposition génétique à avoir  </a:t>
            </a:r>
          </a:p>
          <a:p>
            <a:pPr algn="just">
              <a:buNone/>
            </a:pPr>
            <a:r>
              <a:rPr lang="fr-FR" i="1" dirty="0" smtClean="0"/>
              <a:t>                    envie de fumer</a:t>
            </a:r>
          </a:p>
          <a:p>
            <a:pPr algn="just">
              <a:buNone/>
            </a:pPr>
            <a:r>
              <a:rPr lang="fr-FR" i="1" dirty="0" smtClean="0"/>
              <a:t>    les résultats :"tabac et cancer" pourraient refléter une relation "génétique du fumeur et cancer" non envisagée au départ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39000" cy="151216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</a:rPr>
              <a:t/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Études de cohorte</a:t>
            </a:r>
            <a:r>
              <a:rPr lang="fr-FR" sz="4000" b="1" dirty="0" smtClean="0">
                <a:solidFill>
                  <a:srgbClr val="FFFF00"/>
                </a:solidFill>
              </a:rPr>
              <a:t/>
            </a:r>
            <a:br>
              <a:rPr lang="fr-FR" sz="4000" b="1" dirty="0" smtClean="0">
                <a:solidFill>
                  <a:srgbClr val="FFFF00"/>
                </a:solidFill>
              </a:rPr>
            </a:br>
            <a:endParaRPr lang="fr-FR" sz="27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41314"/>
          </a:xfrm>
          <a:ln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sz="3100" i="1" dirty="0" smtClean="0"/>
          </a:p>
          <a:p>
            <a:pPr>
              <a:buNone/>
            </a:pPr>
            <a:r>
              <a:rPr lang="fr-FR" sz="3600" b="1" dirty="0" smtClean="0">
                <a:solidFill>
                  <a:srgbClr val="FFC000"/>
                </a:solidFill>
              </a:rPr>
              <a:t>Pratique</a:t>
            </a:r>
            <a:r>
              <a:rPr lang="fr-FR" sz="3100" b="1" dirty="0" smtClean="0"/>
              <a:t> </a:t>
            </a:r>
          </a:p>
          <a:p>
            <a:pPr>
              <a:buNone/>
            </a:pPr>
            <a:endParaRPr lang="fr-FR" sz="3100" b="1" dirty="0" smtClean="0"/>
          </a:p>
          <a:p>
            <a:pPr algn="just"/>
            <a:r>
              <a:rPr lang="fr-FR" sz="3100" dirty="0" smtClean="0"/>
              <a:t>Prise d'un médicament à une époque de la vie ex: œstrogène chez la mère pendant la vie fœtale</a:t>
            </a:r>
          </a:p>
          <a:p>
            <a:pPr algn="just">
              <a:buNone/>
            </a:pPr>
            <a:endParaRPr lang="fr-FR" sz="3100" dirty="0" smtClean="0"/>
          </a:p>
          <a:p>
            <a:pPr algn="just"/>
            <a:r>
              <a:rPr lang="fr-FR" sz="3100" dirty="0" smtClean="0"/>
              <a:t>Cancers: +/-rares </a:t>
            </a:r>
          </a:p>
          <a:p>
            <a:pPr algn="just"/>
            <a:endParaRPr lang="fr-FR" sz="3100" dirty="0" smtClean="0"/>
          </a:p>
          <a:p>
            <a:pPr algn="just">
              <a:buNone/>
            </a:pPr>
            <a:r>
              <a:rPr lang="fr-FR" sz="3100" dirty="0" smtClean="0"/>
              <a:t>    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Population étudiée </a:t>
            </a:r>
            <a:r>
              <a:rPr lang="fr-FR" sz="3100" dirty="0" smtClean="0"/>
              <a:t>: nombre 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important </a:t>
            </a:r>
            <a:r>
              <a:rPr lang="fr-FR" sz="3100" dirty="0" smtClean="0"/>
              <a:t>d'individus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3100" dirty="0" smtClean="0"/>
              <a:t>pour qu'à la fin de l'étude on trouve quelques cas de cancer</a:t>
            </a:r>
          </a:p>
          <a:p>
            <a:pPr algn="just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/>
              <a:t>ex: </a:t>
            </a:r>
            <a:r>
              <a:rPr lang="fr-F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incidence du cancer étudié est de 1/1000 </a:t>
            </a:r>
            <a:r>
              <a:rPr lang="fr-FR" i="1" dirty="0" smtClean="0"/>
              <a:t>et que l'on veut compter au moins </a:t>
            </a:r>
            <a:r>
              <a:rPr lang="fr-F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 nouveaux cas </a:t>
            </a:r>
            <a:r>
              <a:rPr lang="fr-FR" i="1" dirty="0" smtClean="0"/>
              <a:t>de ce cancer dans la population en 1 an, il faudra que celle-ci renferme plus </a:t>
            </a:r>
            <a:r>
              <a:rPr lang="fr-F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5000 individus</a:t>
            </a:r>
          </a:p>
          <a:p>
            <a:pPr algn="just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390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</a:rPr>
              <a:t/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Études de cohorte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endParaRPr lang="fr-FR" sz="3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368152"/>
          </a:xfrm>
        </p:spPr>
        <p:txBody>
          <a:bodyPr/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/>
            </a:r>
            <a:br>
              <a:rPr lang="fr-FR" sz="4000" b="1" dirty="0" smtClean="0">
                <a:solidFill>
                  <a:srgbClr val="FFFF00"/>
                </a:solidFill>
              </a:rPr>
            </a:br>
            <a:r>
              <a:rPr lang="fr-FR" sz="4000" b="1" dirty="0" smtClean="0">
                <a:solidFill>
                  <a:srgbClr val="FFFF00"/>
                </a:solidFill>
              </a:rPr>
              <a:t>2.1.2-Études </a:t>
            </a:r>
            <a:r>
              <a:rPr lang="fr-FR" sz="4000" b="1" dirty="0" err="1" smtClean="0">
                <a:solidFill>
                  <a:srgbClr val="FFFF00"/>
                </a:solidFill>
              </a:rPr>
              <a:t>cas–témoins</a:t>
            </a:r>
            <a:r>
              <a:rPr lang="fr-FR" sz="4000" b="1" dirty="0" smtClean="0">
                <a:solidFill>
                  <a:srgbClr val="FFFF00"/>
                </a:solidFill>
              </a:rPr>
              <a:t/>
            </a:r>
            <a:br>
              <a:rPr lang="fr-FR" sz="4000" b="1" dirty="0" smtClean="0">
                <a:solidFill>
                  <a:srgbClr val="FFFF00"/>
                </a:solidFill>
              </a:rPr>
            </a:br>
            <a:r>
              <a:rPr lang="fr-FR" dirty="0" smtClean="0"/>
              <a:t> </a:t>
            </a:r>
            <a:r>
              <a:rPr lang="fr-FR" b="1" dirty="0" smtClean="0"/>
              <a:t>« </a:t>
            </a:r>
            <a:r>
              <a:rPr lang="fr-FR" sz="2800" b="1" dirty="0" smtClean="0"/>
              <a:t>Case-control </a:t>
            </a:r>
            <a:r>
              <a:rPr lang="fr-FR" sz="2800" b="1" dirty="0" err="1" smtClean="0"/>
              <a:t>Study</a:t>
            </a:r>
            <a:r>
              <a:rPr lang="fr-FR" sz="2800" b="1" dirty="0" smtClean="0"/>
              <a:t> »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FFFF00"/>
                </a:solidFill>
              </a:rPr>
              <a:t/>
            </a:r>
            <a:br>
              <a:rPr lang="fr-FR" sz="2800" b="1" dirty="0" smtClean="0">
                <a:solidFill>
                  <a:srgbClr val="FFFF00"/>
                </a:solidFill>
              </a:rPr>
            </a:b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36912"/>
            <a:ext cx="8301608" cy="2664296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Ce sont </a:t>
            </a:r>
            <a:r>
              <a:rPr lang="fr-FR" sz="2800" dirty="0"/>
              <a:t>des études </a:t>
            </a:r>
            <a:r>
              <a:rPr lang="fr-FR" sz="2800" dirty="0" smtClean="0"/>
              <a:t>épidémiologiques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étiologiques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r>
              <a:rPr lang="fr-FR" sz="2800" dirty="0" smtClean="0"/>
              <a:t>Elles </a:t>
            </a:r>
            <a:r>
              <a:rPr lang="fr-FR" sz="2800" dirty="0"/>
              <a:t>cherchent à </a:t>
            </a:r>
            <a:r>
              <a:rPr lang="fr-FR" sz="2800" dirty="0" smtClean="0"/>
              <a:t>MEV de façon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rétrospective</a:t>
            </a:r>
            <a:r>
              <a:rPr lang="fr-FR" sz="2800" dirty="0" smtClean="0"/>
              <a:t> </a:t>
            </a:r>
            <a:r>
              <a:rPr lang="fr-FR" sz="2800" dirty="0"/>
              <a:t>une relation entre une exposition ou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facteur de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risque et un état 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santé</a:t>
            </a:r>
          </a:p>
          <a:p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0524"/>
            <a:ext cx="8229600" cy="1384300"/>
          </a:xfrm>
        </p:spPr>
        <p:txBody>
          <a:bodyPr/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Études </a:t>
            </a:r>
            <a:r>
              <a:rPr lang="fr-FR" sz="4000" b="1" dirty="0" err="1" smtClean="0">
                <a:solidFill>
                  <a:srgbClr val="FFFF00"/>
                </a:solidFill>
              </a:rPr>
              <a:t>cas–témoins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Elles sont  d’utilisation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simple et rapide</a:t>
            </a:r>
          </a:p>
          <a:p>
            <a:r>
              <a:rPr lang="fr-FR" dirty="0" smtClean="0"/>
              <a:t>Elles </a:t>
            </a:r>
            <a:r>
              <a:rPr lang="fr-FR" dirty="0"/>
              <a:t>sont les plus </a:t>
            </a:r>
            <a:r>
              <a:rPr lang="fr-FR" dirty="0" smtClean="0"/>
              <a:t>fréquentes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Les </a:t>
            </a:r>
            <a:r>
              <a:rPr lang="fr-FR" dirty="0"/>
              <a:t>études </a:t>
            </a:r>
            <a:r>
              <a:rPr lang="fr-FR" dirty="0" smtClean="0"/>
              <a:t>cas – témoins sont toujours </a:t>
            </a:r>
            <a:r>
              <a:rPr lang="fr-FR" dirty="0"/>
              <a:t>des </a:t>
            </a:r>
            <a:r>
              <a:rPr lang="fr-FR" dirty="0" smtClean="0"/>
              <a:t>études rétrospectives </a:t>
            </a:r>
            <a:r>
              <a:rPr lang="fr-FR" dirty="0"/>
              <a:t>et distinguent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deux gr </a:t>
            </a:r>
            <a:r>
              <a:rPr lang="fr-FR" dirty="0" smtClean="0"/>
              <a:t>de </a:t>
            </a:r>
            <a:r>
              <a:rPr lang="fr-FR" dirty="0"/>
              <a:t>personnes :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«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cas </a:t>
            </a:r>
            <a:r>
              <a:rPr lang="fr-FR" dirty="0"/>
              <a:t>»,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/>
              <a:t>les personnes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malades</a:t>
            </a:r>
            <a:endParaRPr lang="fr-FR" dirty="0"/>
          </a:p>
          <a:p>
            <a:r>
              <a:rPr lang="fr-FR" dirty="0" smtClean="0"/>
              <a:t>les«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témoins</a:t>
            </a:r>
            <a:r>
              <a:rPr lang="fr-FR" dirty="0"/>
              <a:t> », les personnes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non-malades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680520"/>
          </a:xfrm>
          <a:ln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fr-FR" sz="3100" b="1" dirty="0" smtClean="0">
                <a:solidFill>
                  <a:srgbClr val="FFC000"/>
                </a:solidFill>
              </a:rPr>
              <a:t>Principe</a:t>
            </a:r>
            <a:r>
              <a:rPr lang="fr-FR" sz="3100" dirty="0" smtClean="0"/>
              <a:t> </a:t>
            </a:r>
          </a:p>
          <a:p>
            <a:pPr>
              <a:buNone/>
            </a:pPr>
            <a:r>
              <a:rPr lang="fr-FR" sz="3100" dirty="0" smtClean="0"/>
              <a:t>    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Comparer la fréquence de l’exposition antérieure  </a:t>
            </a:r>
            <a:r>
              <a:rPr lang="fr-FR" sz="3100" dirty="0" smtClean="0"/>
              <a:t>à un facteur chez des sujets atteints par une pathologie </a:t>
            </a:r>
          </a:p>
          <a:p>
            <a:pPr>
              <a:buNone/>
            </a:pPr>
            <a:r>
              <a:rPr lang="fr-FR" sz="3100" dirty="0" smtClean="0"/>
              <a:t>   « 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cas</a:t>
            </a:r>
            <a:r>
              <a:rPr lang="fr-FR" sz="3100" dirty="0" smtClean="0"/>
              <a:t> » et chez des sujets non atteints « 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témoins</a:t>
            </a:r>
            <a:r>
              <a:rPr lang="fr-FR" sz="3100" dirty="0" smtClean="0"/>
              <a:t> »</a:t>
            </a:r>
          </a:p>
          <a:p>
            <a:pPr>
              <a:buNone/>
            </a:pPr>
            <a:endParaRPr lang="fr-FR" sz="3100" dirty="0" smtClean="0"/>
          </a:p>
          <a:p>
            <a:r>
              <a:rPr lang="fr-FR" sz="3100" dirty="0" smtClean="0"/>
              <a:t>Les groupes «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cas</a:t>
            </a:r>
            <a:r>
              <a:rPr lang="fr-FR" sz="3100" dirty="0" smtClean="0"/>
              <a:t> » et « 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témoins</a:t>
            </a:r>
            <a:r>
              <a:rPr lang="fr-FR" sz="3100" dirty="0" smtClean="0"/>
              <a:t> » :</a:t>
            </a:r>
            <a:r>
              <a:rPr lang="fr-FR" sz="3100" dirty="0" smtClean="0">
                <a:solidFill>
                  <a:srgbClr val="FFFF00"/>
                </a:solidFill>
              </a:rPr>
              <a:t> </a:t>
            </a:r>
            <a:r>
              <a:rPr lang="fr-FR" sz="3100" b="1" dirty="0" smtClean="0">
                <a:solidFill>
                  <a:srgbClr val="FFFF00"/>
                </a:solidFill>
              </a:rPr>
              <a:t>représentatifs</a:t>
            </a:r>
            <a:r>
              <a:rPr lang="fr-FR" sz="3100" dirty="0" smtClean="0">
                <a:solidFill>
                  <a:srgbClr val="FFFF00"/>
                </a:solidFill>
              </a:rPr>
              <a:t> </a:t>
            </a:r>
            <a:r>
              <a:rPr lang="fr-FR" sz="3100" dirty="0" smtClean="0"/>
              <a:t>des individus «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malades</a:t>
            </a:r>
            <a:r>
              <a:rPr lang="fr-FR" sz="3100" dirty="0" smtClean="0"/>
              <a:t> » et « 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non malades</a:t>
            </a:r>
            <a:r>
              <a:rPr lang="fr-FR" sz="3100" dirty="0" smtClean="0"/>
              <a:t> »</a:t>
            </a:r>
          </a:p>
          <a:p>
            <a:pPr>
              <a:buNone/>
            </a:pPr>
            <a:r>
              <a:rPr lang="fr-FR" sz="3100" dirty="0" smtClean="0"/>
              <a:t> </a:t>
            </a:r>
          </a:p>
          <a:p>
            <a:r>
              <a:rPr lang="fr-FR" sz="3100" b="1" dirty="0" smtClean="0">
                <a:solidFill>
                  <a:srgbClr val="FFC000"/>
                </a:solidFill>
              </a:rPr>
              <a:t>Avantage : </a:t>
            </a: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effectifs faibles</a:t>
            </a:r>
          </a:p>
          <a:p>
            <a:pPr>
              <a:buNone/>
            </a:pPr>
            <a:r>
              <a:rPr lang="fr-FR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31813" indent="-80963">
              <a:buFont typeface="Wingdings" pitchFamily="2" charset="2"/>
              <a:buChar char="Ø"/>
              <a:tabLst>
                <a:tab pos="627063" algn="l"/>
                <a:tab pos="900113" algn="l"/>
              </a:tabLst>
            </a:pPr>
            <a:r>
              <a:rPr lang="fr-FR" sz="3100" dirty="0" smtClean="0"/>
              <a:t> Calcul de la taille de  l’échantillon de la population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388516"/>
            <a:ext cx="8229600" cy="1384300"/>
          </a:xfrm>
        </p:spPr>
        <p:txBody>
          <a:bodyPr/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Études </a:t>
            </a:r>
            <a:r>
              <a:rPr lang="fr-FR" sz="4000" b="1" dirty="0" err="1" smtClean="0">
                <a:solidFill>
                  <a:srgbClr val="FFFF00"/>
                </a:solidFill>
              </a:rPr>
              <a:t>cas–témoins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3040"/>
            <a:ext cx="8219256" cy="4342264"/>
          </a:xfrm>
          <a:ln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fr-FR" sz="2800" dirty="0" smtClean="0"/>
          </a:p>
          <a:p>
            <a:r>
              <a:rPr lang="fr-FR" sz="2800" b="1" dirty="0" smtClean="0"/>
              <a:t>Coût :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faible</a:t>
            </a:r>
          </a:p>
          <a:p>
            <a:pPr>
              <a:buNone/>
            </a:pPr>
            <a:endParaRPr lang="fr-FR" sz="2800" dirty="0" smtClean="0"/>
          </a:p>
          <a:p>
            <a:pPr marL="273050" indent="-273050"/>
            <a:r>
              <a:rPr lang="fr-FR" sz="2800" dirty="0" smtClean="0"/>
              <a:t>Biais :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manque de précision </a:t>
            </a:r>
            <a:r>
              <a:rPr lang="fr-FR" sz="2800" dirty="0" smtClean="0"/>
              <a:t>dans  l’évaluation 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l’exposition</a:t>
            </a:r>
          </a:p>
          <a:p>
            <a:pPr marL="273050" indent="-273050"/>
            <a:endParaRPr lang="fr-FR" sz="2800" dirty="0" smtClean="0"/>
          </a:p>
          <a:p>
            <a:r>
              <a:rPr lang="fr-FR" sz="2800" dirty="0" smtClean="0"/>
              <a:t>Réalisées pour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pathologies à latence longue </a:t>
            </a:r>
            <a:r>
              <a:rPr lang="fr-FR" sz="2800" dirty="0" smtClean="0"/>
              <a:t>liées à une exposition passée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460524"/>
            <a:ext cx="8229600" cy="1384300"/>
          </a:xfrm>
        </p:spPr>
        <p:txBody>
          <a:bodyPr/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Études </a:t>
            </a:r>
            <a:r>
              <a:rPr lang="fr-FR" sz="4000" b="1" dirty="0" err="1" smtClean="0">
                <a:solidFill>
                  <a:srgbClr val="FFFF00"/>
                </a:solidFill>
              </a:rPr>
              <a:t>cas–témoins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460524"/>
            <a:ext cx="8229600" cy="1384300"/>
          </a:xfrm>
        </p:spPr>
        <p:txBody>
          <a:bodyPr/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Études </a:t>
            </a:r>
            <a:r>
              <a:rPr lang="fr-FR" sz="4000" b="1" dirty="0" err="1" smtClean="0">
                <a:solidFill>
                  <a:srgbClr val="FFFF00"/>
                </a:solidFill>
              </a:rPr>
              <a:t>cas–témoins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  <p:grpSp>
        <p:nvGrpSpPr>
          <p:cNvPr id="2" name="Groupe 7"/>
          <p:cNvGrpSpPr/>
          <p:nvPr/>
        </p:nvGrpSpPr>
        <p:grpSpPr>
          <a:xfrm>
            <a:off x="405880" y="1988840"/>
            <a:ext cx="8208912" cy="3888432"/>
            <a:chOff x="405880" y="1988840"/>
            <a:chExt cx="8208912" cy="3888432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566666" y="236076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430266" y="4305449"/>
              <a:ext cx="20841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fr-FR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1177603" y="5111899"/>
              <a:ext cx="1903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fr-FR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05880" y="1988840"/>
              <a:ext cx="2573220" cy="1426835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Sujets présentant </a:t>
              </a:r>
            </a:p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la maladie étudiée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405880" y="4532128"/>
              <a:ext cx="2499371" cy="1345144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Sujets contrôles </a:t>
              </a:r>
            </a:p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ne présentant pas </a:t>
              </a:r>
            </a:p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la maladie</a:t>
              </a: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3581072" y="2110175"/>
              <a:ext cx="1937375" cy="3767097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Mesure </a:t>
              </a:r>
            </a:p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de l’exposition </a:t>
              </a:r>
            </a:p>
            <a:p>
              <a:pPr algn="ctr"/>
              <a:endParaRPr lang="fr-FR" sz="2000" b="1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ou </a:t>
              </a:r>
            </a:p>
            <a:p>
              <a:pPr algn="ctr"/>
              <a:endParaRPr lang="fr-FR" sz="2000" b="1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du facteur </a:t>
              </a:r>
            </a:p>
            <a:p>
              <a:pPr algn="ctr"/>
              <a:r>
                <a:rPr lang="fr-FR" sz="2000" b="1" dirty="0">
                  <a:solidFill>
                    <a:schemeClr val="bg2">
                      <a:lumMod val="50000"/>
                    </a:schemeClr>
                  </a:solidFill>
                </a:rPr>
                <a:t>de risque</a:t>
              </a: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6225988" y="3356992"/>
              <a:ext cx="2388804" cy="1283477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6300193" y="3717032"/>
              <a:ext cx="22322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Comparaison</a:t>
              </a:r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998168" y="2708920"/>
              <a:ext cx="528417" cy="1664"/>
            </a:xfrm>
            <a:prstGeom prst="line">
              <a:avLst/>
            </a:prstGeom>
            <a:ln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V="1">
              <a:off x="2926160" y="5143869"/>
              <a:ext cx="528417" cy="13323"/>
            </a:xfrm>
            <a:prstGeom prst="line">
              <a:avLst/>
            </a:prstGeom>
            <a:ln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flipV="1">
              <a:off x="5506601" y="3998402"/>
              <a:ext cx="731927" cy="6662"/>
            </a:xfrm>
            <a:prstGeom prst="line">
              <a:avLst/>
            </a:prstGeom>
            <a:ln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46320"/>
          </a:xfrm>
          <a:ln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b="1" dirty="0" smtClean="0">
                <a:solidFill>
                  <a:srgbClr val="FFC000"/>
                </a:solidFill>
              </a:rPr>
              <a:t>Les limites</a:t>
            </a:r>
          </a:p>
          <a:p>
            <a:pPr algn="just"/>
            <a:r>
              <a:rPr lang="fr-FR" dirty="0" smtClean="0"/>
              <a:t>Ces études font appel aux souvenirs des individus et que cette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"remémorisation"</a:t>
            </a:r>
            <a:r>
              <a:rPr lang="fr-FR" dirty="0" smtClean="0"/>
              <a:t> se fait d'autant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mieux que l'individu est atteint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b="1" dirty="0" smtClean="0">
                <a:solidFill>
                  <a:srgbClr val="FFC000"/>
                </a:solidFill>
              </a:rPr>
              <a:t>Pratique</a:t>
            </a:r>
          </a:p>
          <a:p>
            <a:pPr algn="just"/>
            <a:r>
              <a:rPr lang="fr-FR" dirty="0" smtClean="0"/>
              <a:t>intéressantes :</a:t>
            </a:r>
          </a:p>
          <a:p>
            <a:pPr marL="273050" indent="-6350" algn="just">
              <a:buFont typeface="Wingdings" pitchFamily="2" charset="2"/>
              <a:buChar char="Ø"/>
            </a:pPr>
            <a:r>
              <a:rPr lang="fr-FR" dirty="0" smtClean="0"/>
              <a:t>le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risque</a:t>
            </a:r>
            <a:r>
              <a:rPr lang="fr-FR" dirty="0" smtClean="0"/>
              <a:t> a déjà été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soupçonné</a:t>
            </a:r>
          </a:p>
          <a:p>
            <a:pPr marL="273050" indent="-6350" algn="just">
              <a:buFont typeface="Wingdings" pitchFamily="2" charset="2"/>
              <a:buChar char="Ø"/>
            </a:pPr>
            <a:r>
              <a:rPr lang="fr-FR" dirty="0" smtClean="0"/>
              <a:t>la maladie est rare </a:t>
            </a:r>
          </a:p>
          <a:p>
            <a:pPr marL="273050" indent="-6350" algn="just">
              <a:buFont typeface="Wingdings" pitchFamily="2" charset="2"/>
              <a:buChar char="Ø"/>
            </a:pPr>
            <a:r>
              <a:rPr lang="fr-FR" dirty="0" smtClean="0"/>
              <a:t>il existe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temps très long </a:t>
            </a:r>
            <a:r>
              <a:rPr lang="fr-FR" dirty="0" smtClean="0"/>
              <a:t>entre l'exposition au risque et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survenue de la maladie</a:t>
            </a:r>
          </a:p>
        </p:txBody>
      </p:sp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316508"/>
            <a:ext cx="8229600" cy="1384300"/>
          </a:xfrm>
        </p:spPr>
        <p:txBody>
          <a:bodyPr/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Études </a:t>
            </a:r>
            <a:r>
              <a:rPr lang="fr-FR" sz="4000" b="1" dirty="0" err="1" smtClean="0">
                <a:solidFill>
                  <a:srgbClr val="FFFF00"/>
                </a:solidFill>
              </a:rPr>
              <a:t>cas–témoins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2532"/>
            <a:ext cx="8229600" cy="1384300"/>
          </a:xfrm>
        </p:spPr>
        <p:txBody>
          <a:bodyPr/>
          <a:lstStyle/>
          <a:p>
            <a:pPr algn="ctr"/>
            <a:r>
              <a:rPr lang="fr-FR" sz="4000" b="1" dirty="0" smtClean="0">
                <a:solidFill>
                  <a:srgbClr val="FFC000"/>
                </a:solidFill>
              </a:rPr>
              <a:t>Cohorte</a:t>
            </a:r>
            <a:r>
              <a:rPr lang="fr-FR" sz="4000" b="1" dirty="0" smtClean="0"/>
              <a:t> VS </a:t>
            </a:r>
            <a:r>
              <a:rPr lang="fr-FR" sz="4000" b="1" dirty="0" smtClean="0">
                <a:solidFill>
                  <a:srgbClr val="FFC000"/>
                </a:solidFill>
              </a:rPr>
              <a:t>Cas–Témoins</a:t>
            </a: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94520"/>
            <a:ext cx="8229600" cy="4114800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Avantages </a:t>
            </a:r>
            <a:r>
              <a:rPr lang="fr-FR" dirty="0"/>
              <a:t>et</a:t>
            </a: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inconvénients</a:t>
            </a:r>
          </a:p>
          <a:p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31640" y="3140969"/>
          <a:ext cx="6408712" cy="2736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912101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 Cohorte  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 Cas–Témoins</a:t>
                      </a:r>
                      <a:endParaRPr lang="fr-FR" sz="3200" dirty="0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Coût  Élevé 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Moindre</a:t>
                      </a:r>
                      <a:endParaRPr lang="fr-FR" sz="3200" b="1" dirty="0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Durée Longue 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Plus courte</a:t>
                      </a:r>
                      <a:endParaRPr lang="fr-FR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836613"/>
            <a:ext cx="8281987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latin typeface="+mj-lt"/>
              </a:rPr>
              <a:t>2-3 Les Etudes expérimentales</a:t>
            </a:r>
          </a:p>
          <a:p>
            <a:pPr>
              <a:defRPr/>
            </a:pPr>
            <a:r>
              <a:rPr lang="fr-FR" sz="2400" b="1" dirty="0">
                <a:latin typeface="+mj-lt"/>
              </a:rPr>
              <a:t>2-3-1 Les Essais thérapeutiques </a:t>
            </a:r>
          </a:p>
          <a:p>
            <a:pPr>
              <a:defRPr/>
            </a:pPr>
            <a:r>
              <a:rPr lang="fr-FR" sz="2400" b="1" dirty="0">
                <a:latin typeface="+mj-lt"/>
              </a:rPr>
              <a:t>2-3-2 Les Essais de prévention</a:t>
            </a:r>
          </a:p>
          <a:p>
            <a:pPr>
              <a:defRPr/>
            </a:pPr>
            <a:endParaRPr lang="fr-FR" sz="2400" b="1" dirty="0" smtClean="0">
              <a:latin typeface="+mj-lt"/>
            </a:endParaRPr>
          </a:p>
          <a:p>
            <a:pPr>
              <a:defRPr/>
            </a:pPr>
            <a:r>
              <a:rPr lang="fr-FR" sz="2400" b="1" dirty="0" smtClean="0">
                <a:latin typeface="+mj-lt"/>
              </a:rPr>
              <a:t>3-Le </a:t>
            </a:r>
            <a:r>
              <a:rPr lang="fr-FR" sz="2400" b="1" dirty="0">
                <a:latin typeface="+mj-lt"/>
              </a:rPr>
              <a:t>choix d’un type d’étude</a:t>
            </a:r>
          </a:p>
          <a:p>
            <a:pPr>
              <a:defRPr/>
            </a:pPr>
            <a:endParaRPr lang="fr-FR" sz="2400" b="1" dirty="0">
              <a:latin typeface="+mj-lt"/>
            </a:endParaRPr>
          </a:p>
          <a:p>
            <a:pPr>
              <a:defRPr/>
            </a:pPr>
            <a:r>
              <a:rPr lang="fr-FR" sz="2400" b="1" dirty="0">
                <a:latin typeface="+mj-lt"/>
              </a:rPr>
              <a:t>Conclusion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684660"/>
            <a:ext cx="8229600" cy="1384300"/>
          </a:xfrm>
        </p:spPr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2-2 Les études descriptives d’observation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Mansouri  types d'études</a:t>
            </a:r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836712"/>
            <a:ext cx="8229600" cy="13843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FF00"/>
                </a:solidFill>
              </a:rPr>
              <a:t>2.2-1.Les </a:t>
            </a:r>
            <a:r>
              <a:rPr lang="fr-FR" sz="4000" b="1" dirty="0" smtClean="0">
                <a:solidFill>
                  <a:srgbClr val="FFFF00"/>
                </a:solidFill>
              </a:rPr>
              <a:t>Études Transversales </a:t>
            </a:r>
            <a:r>
              <a:rPr lang="fr-FR" sz="4000" dirty="0" smtClean="0">
                <a:solidFill>
                  <a:srgbClr val="FFFF00"/>
                </a:solidFill>
              </a:rPr>
              <a:t/>
            </a:r>
            <a:br>
              <a:rPr lang="fr-FR" sz="4000" dirty="0" smtClean="0">
                <a:solidFill>
                  <a:srgbClr val="FFFF00"/>
                </a:solidFill>
              </a:rPr>
            </a:b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511136"/>
            <a:ext cx="8208912" cy="2790072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fr-FR" dirty="0" smtClean="0"/>
              <a:t>Visée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essentiellement descriptive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Blip>
                <a:blip r:embed="rId2"/>
              </a:buBlip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Quelques fois analytiques </a:t>
            </a:r>
            <a:r>
              <a:rPr lang="fr-FR" dirty="0" smtClean="0"/>
              <a:t>(recherche de facteurs de pronostic, utilisation de tables de survie...).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8" cy="216024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800" dirty="0" smtClean="0"/>
              <a:t>Elles </a:t>
            </a:r>
            <a:r>
              <a:rPr lang="fr-FR" sz="2800" dirty="0"/>
              <a:t>permettent l’étude d’un facteur </a:t>
            </a:r>
            <a:r>
              <a:rPr lang="fr-FR" sz="2800" dirty="0" smtClean="0"/>
              <a:t>:</a:t>
            </a:r>
          </a:p>
          <a:p>
            <a:pPr algn="just">
              <a:buNone/>
            </a:pP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Une exposition</a:t>
            </a:r>
            <a:r>
              <a:rPr lang="fr-FR" sz="2800" dirty="0"/>
              <a:t>,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un état de santé</a:t>
            </a:r>
            <a:r>
              <a:rPr lang="fr-FR" sz="2800" dirty="0" smtClean="0"/>
              <a:t>...</a:t>
            </a:r>
          </a:p>
          <a:p>
            <a:pPr algn="just">
              <a:buNone/>
            </a:pPr>
            <a:r>
              <a:rPr lang="fr-FR" sz="2800" dirty="0" smtClean="0"/>
              <a:t>Dans </a:t>
            </a:r>
            <a:r>
              <a:rPr lang="fr-FR" sz="2800" dirty="0"/>
              <a:t>une population </a:t>
            </a:r>
            <a:r>
              <a:rPr lang="fr-FR" sz="2800" b="1" dirty="0" smtClean="0">
                <a:solidFill>
                  <a:srgbClr val="FFC000"/>
                </a:solidFill>
              </a:rPr>
              <a:t>« P »</a:t>
            </a:r>
            <a:r>
              <a:rPr lang="fr-FR" sz="2800" dirty="0" smtClean="0"/>
              <a:t> préalablement définie  à </a:t>
            </a:r>
            <a:r>
              <a:rPr lang="fr-FR" sz="2800" dirty="0"/>
              <a:t>un </a:t>
            </a:r>
            <a:r>
              <a:rPr lang="fr-FR" sz="2800" dirty="0" smtClean="0"/>
              <a:t>moment </a:t>
            </a:r>
            <a:r>
              <a:rPr lang="fr-FR" sz="2800" b="1" dirty="0" smtClean="0">
                <a:solidFill>
                  <a:srgbClr val="FFC000"/>
                </a:solidFill>
              </a:rPr>
              <a:t>« T »</a:t>
            </a:r>
            <a:r>
              <a:rPr lang="fr-FR" sz="2800" dirty="0" smtClean="0"/>
              <a:t> précis</a:t>
            </a:r>
          </a:p>
          <a:p>
            <a:pPr algn="just">
              <a:buNone/>
            </a:pPr>
            <a:endParaRPr lang="fr-FR" sz="2800" dirty="0" smtClean="0"/>
          </a:p>
          <a:p>
            <a:pPr marL="273050" indent="82550" algn="just">
              <a:buNone/>
            </a:pPr>
            <a:endParaRPr lang="fr-FR" sz="2800" dirty="0" smtClean="0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446856" y="388516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2800" dirty="0" smtClean="0"/>
              <a:t>-Le </a:t>
            </a:r>
            <a:r>
              <a:rPr lang="fr-FR" sz="2800" dirty="0"/>
              <a:t>choix de la population est primordial et conditionne </a:t>
            </a:r>
            <a:r>
              <a:rPr lang="fr-FR" sz="2800" dirty="0" smtClean="0"/>
              <a:t>la faisabilité </a:t>
            </a:r>
            <a:r>
              <a:rPr lang="fr-FR" sz="2800" dirty="0"/>
              <a:t>de </a:t>
            </a:r>
            <a:r>
              <a:rPr lang="fr-FR" sz="2800" dirty="0" smtClean="0"/>
              <a:t>l’étude</a:t>
            </a:r>
          </a:p>
          <a:p>
            <a:pPr algn="just">
              <a:buNone/>
            </a:pPr>
            <a:r>
              <a:rPr lang="fr-FR" sz="2800" dirty="0" smtClean="0"/>
              <a:t>Si </a:t>
            </a:r>
            <a:r>
              <a:rPr lang="fr-FR" sz="2800" dirty="0"/>
              <a:t>l’effectif de la population </a:t>
            </a:r>
            <a:r>
              <a:rPr lang="fr-FR" sz="2800" dirty="0" smtClean="0"/>
              <a:t>concernée est </a:t>
            </a:r>
            <a:r>
              <a:rPr lang="fr-FR" sz="2800" dirty="0"/>
              <a:t>faible, toutes les personnes le constituant sont </a:t>
            </a:r>
            <a:r>
              <a:rPr lang="fr-FR" sz="2800" dirty="0" smtClean="0"/>
              <a:t>incluses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r>
              <a:rPr lang="fr-FR" sz="2800" dirty="0" smtClean="0"/>
              <a:t>-Les </a:t>
            </a:r>
            <a:r>
              <a:rPr lang="fr-FR" sz="2800" dirty="0"/>
              <a:t>personnes ne pouvant répondre lors de la réalisation </a:t>
            </a:r>
            <a:r>
              <a:rPr lang="fr-FR" sz="2800" dirty="0" smtClean="0"/>
              <a:t>de l’enquête </a:t>
            </a:r>
            <a:r>
              <a:rPr lang="fr-FR" sz="2800" dirty="0"/>
              <a:t>sont incluses </a:t>
            </a:r>
            <a:r>
              <a:rPr lang="fr-FR" sz="2800" dirty="0" smtClean="0"/>
              <a:t>et considérées </a:t>
            </a:r>
            <a:r>
              <a:rPr lang="fr-FR" sz="2800" dirty="0"/>
              <a:t>comme </a:t>
            </a:r>
            <a:r>
              <a:rPr lang="fr-FR" sz="2800" dirty="0" smtClean="0"/>
              <a:t>non répondantes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r>
              <a:rPr lang="fr-FR" sz="2800" dirty="0" smtClean="0"/>
              <a:t>-En </a:t>
            </a:r>
            <a:r>
              <a:rPr lang="fr-FR" sz="2800" dirty="0"/>
              <a:t>revanche, lorsque les effectifs sont importants,</a:t>
            </a:r>
          </a:p>
          <a:p>
            <a:pPr algn="just">
              <a:buNone/>
            </a:pPr>
            <a:r>
              <a:rPr lang="fr-FR" b="1" dirty="0">
                <a:solidFill>
                  <a:srgbClr val="FFC000"/>
                </a:solidFill>
              </a:rPr>
              <a:t>un échantillonnage </a:t>
            </a:r>
            <a:r>
              <a:rPr lang="fr-FR" sz="2800" dirty="0"/>
              <a:t>doit être réalisé.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446856" y="172492"/>
            <a:ext cx="8229600" cy="116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517632" cy="5112568"/>
          </a:xfrm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3500" b="1" dirty="0" smtClean="0">
                <a:solidFill>
                  <a:srgbClr val="FFC000"/>
                </a:solidFill>
              </a:rPr>
              <a:t>Le </a:t>
            </a:r>
            <a:r>
              <a:rPr lang="fr-FR" sz="3500" b="1" dirty="0">
                <a:solidFill>
                  <a:srgbClr val="FFC000"/>
                </a:solidFill>
              </a:rPr>
              <a:t>choix de la </a:t>
            </a:r>
            <a:r>
              <a:rPr lang="fr-FR" sz="3500" b="1" dirty="0" smtClean="0">
                <a:solidFill>
                  <a:srgbClr val="FFC000"/>
                </a:solidFill>
              </a:rPr>
              <a:t>population: </a:t>
            </a:r>
          </a:p>
          <a:p>
            <a:pPr>
              <a:buNone/>
            </a:pPr>
            <a:endParaRPr lang="fr-FR" sz="3500" b="1" dirty="0" smtClean="0">
              <a:solidFill>
                <a:srgbClr val="FFC000"/>
              </a:solidFill>
            </a:endParaRPr>
          </a:p>
          <a:p>
            <a:pPr marL="177800" indent="-177800" algn="just">
              <a:buNone/>
            </a:pPr>
            <a:r>
              <a:rPr lang="fr-FR" dirty="0" smtClean="0"/>
              <a:t>-Doit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tenir compte de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fréquence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l’exposition </a:t>
            </a:r>
            <a:r>
              <a:rPr lang="fr-FR" dirty="0" smtClean="0"/>
              <a:t>et </a:t>
            </a:r>
            <a:r>
              <a:rPr lang="fr-FR" dirty="0"/>
              <a:t>de l’état de santé dans la </a:t>
            </a:r>
            <a:r>
              <a:rPr lang="fr-FR" dirty="0" smtClean="0"/>
              <a:t>population étudiée.</a:t>
            </a:r>
          </a:p>
          <a:p>
            <a:pPr algn="just">
              <a:buNone/>
            </a:pPr>
            <a:r>
              <a:rPr lang="fr-FR" dirty="0" smtClean="0"/>
              <a:t> </a:t>
            </a:r>
          </a:p>
          <a:p>
            <a:pPr marL="95250" indent="-95250" algn="just">
              <a:buNone/>
            </a:pPr>
            <a:r>
              <a:rPr lang="fr-FR" dirty="0" smtClean="0"/>
              <a:t>-Si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ces fréquences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sont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faibles</a:t>
            </a:r>
            <a:r>
              <a:rPr lang="fr-FR" dirty="0"/>
              <a:t>, il </a:t>
            </a:r>
            <a:r>
              <a:rPr lang="fr-FR" dirty="0" smtClean="0"/>
              <a:t>est préférable </a:t>
            </a:r>
            <a:r>
              <a:rPr lang="fr-FR" dirty="0"/>
              <a:t>de se limiter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à un sous-groupe dans lequel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fréquence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élevée, </a:t>
            </a:r>
            <a:r>
              <a:rPr lang="fr-FR" dirty="0" smtClean="0"/>
              <a:t>ceci </a:t>
            </a:r>
            <a:r>
              <a:rPr lang="fr-FR" dirty="0"/>
              <a:t>permet d’éviter un </a:t>
            </a:r>
            <a:r>
              <a:rPr lang="fr-FR" dirty="0" smtClean="0"/>
              <a:t>déséquilibre des effectifs et </a:t>
            </a:r>
            <a:r>
              <a:rPr lang="fr-FR" dirty="0"/>
              <a:t>une perte de </a:t>
            </a:r>
            <a:r>
              <a:rPr lang="fr-FR" dirty="0" smtClean="0"/>
              <a:t>puissance. </a:t>
            </a:r>
            <a:endParaRPr lang="fr-FR" u="sng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46856" y="332656"/>
            <a:ext cx="8229600" cy="116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7104"/>
          </a:xfrm>
          <a:ln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fr-FR" dirty="0" smtClean="0"/>
              <a:t>Il s’agit généralement d’une classe </a:t>
            </a:r>
          </a:p>
          <a:p>
            <a:pPr algn="just"/>
            <a:r>
              <a:rPr lang="fr-FR" dirty="0" smtClean="0"/>
              <a:t>socioprofessionnelle</a:t>
            </a:r>
          </a:p>
          <a:p>
            <a:pPr algn="just"/>
            <a:r>
              <a:rPr lang="fr-FR" dirty="0" smtClean="0"/>
              <a:t>ou d’une entreprise</a:t>
            </a:r>
          </a:p>
          <a:p>
            <a:pPr>
              <a:buNone/>
            </a:pPr>
            <a:endParaRPr lang="fr-FR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u="sng" dirty="0" smtClean="0">
                <a:solidFill>
                  <a:srgbClr val="FFFF00"/>
                </a:solidFill>
              </a:rPr>
              <a:t>Exemple:</a:t>
            </a:r>
          </a:p>
          <a:p>
            <a:pPr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comme </a:t>
            </a:r>
            <a:r>
              <a:rPr lang="fr-FR" dirty="0"/>
              <a:t>c’est le cas dans une étude </a:t>
            </a:r>
            <a:r>
              <a:rPr lang="fr-FR" dirty="0" smtClean="0"/>
              <a:t>portant</a:t>
            </a:r>
            <a:r>
              <a:rPr lang="fr-FR" dirty="0"/>
              <a:t> </a:t>
            </a:r>
            <a:r>
              <a:rPr lang="fr-FR" dirty="0" smtClean="0"/>
              <a:t>sur l’allergie </a:t>
            </a:r>
            <a:r>
              <a:rPr lang="fr-FR" dirty="0"/>
              <a:t>au latex et se limitant aux </a:t>
            </a:r>
            <a:r>
              <a:rPr lang="fr-FR" dirty="0" smtClean="0"/>
              <a:t>infirmières</a:t>
            </a:r>
          </a:p>
          <a:p>
            <a:pPr algn="just">
              <a:buNone/>
            </a:pPr>
            <a:r>
              <a:rPr lang="fr-FR" dirty="0" smtClean="0"/>
              <a:t>d’un hôpital. </a:t>
            </a:r>
          </a:p>
          <a:p>
            <a:pPr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Dans </a:t>
            </a:r>
            <a:r>
              <a:rPr lang="fr-FR" dirty="0"/>
              <a:t>cette population,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prévalence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l’allergie est supposée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plus forte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qu’en population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générale</a:t>
            </a:r>
            <a:r>
              <a:rPr lang="fr-FR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46856" y="388516"/>
            <a:ext cx="8229600" cy="116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401504"/>
            <a:ext cx="8424936" cy="268368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Durée : </a:t>
            </a:r>
          </a:p>
          <a:p>
            <a:pPr marL="0" indent="0" algn="just">
              <a:buNone/>
            </a:pPr>
            <a:r>
              <a:rPr lang="fr-FR" sz="2800" dirty="0" smtClean="0"/>
              <a:t>Les E. transversales sont toujours </a:t>
            </a:r>
            <a:r>
              <a:rPr lang="fr-FR" sz="2800" dirty="0"/>
              <a:t>réalisées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à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moment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précis dans le temps</a:t>
            </a:r>
            <a:r>
              <a:rPr lang="fr-FR" sz="2800" dirty="0"/>
              <a:t>. Il peut s’agir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d’un jour</a:t>
            </a:r>
            <a:r>
              <a:rPr lang="fr-FR" sz="2800" dirty="0"/>
              <a:t>, </a:t>
            </a:r>
            <a:r>
              <a:rPr lang="fr-FR" sz="2800" dirty="0" smtClean="0"/>
              <a:t>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quelques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semaines</a:t>
            </a:r>
            <a:r>
              <a:rPr lang="fr-FR" sz="2800" dirty="0"/>
              <a:t>, </a:t>
            </a:r>
            <a:r>
              <a:rPr lang="fr-FR" sz="2800" dirty="0" smtClean="0"/>
              <a:t>voire </a:t>
            </a:r>
            <a:r>
              <a:rPr lang="fr-FR" sz="2800" dirty="0"/>
              <a:t>dans certains cas particuliers,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quelques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mois</a:t>
            </a:r>
            <a:r>
              <a:rPr lang="fr-FR" sz="2800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46856" y="892572"/>
            <a:ext cx="8229600" cy="9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2800" u="sng" dirty="0" smtClean="0">
                <a:solidFill>
                  <a:srgbClr val="FFC000"/>
                </a:solidFill>
              </a:rPr>
              <a:t>Exemple:</a:t>
            </a:r>
            <a:r>
              <a:rPr lang="fr-FR" sz="2800" dirty="0" smtClean="0">
                <a:solidFill>
                  <a:srgbClr val="FFC000"/>
                </a:solidFill>
              </a:rPr>
              <a:t> </a:t>
            </a:r>
            <a:r>
              <a:rPr lang="fr-FR" sz="2800" dirty="0" smtClean="0"/>
              <a:t>dans </a:t>
            </a:r>
            <a:r>
              <a:rPr lang="fr-FR" sz="2800" dirty="0"/>
              <a:t>le cas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d’une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maladie chronique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et 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    forte incidence</a:t>
            </a:r>
            <a:r>
              <a:rPr lang="fr-FR" sz="2800" dirty="0" smtClean="0"/>
              <a:t>: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r>
              <a:rPr lang="fr-FR" sz="2800" dirty="0" smtClean="0"/>
              <a:t>Il </a:t>
            </a:r>
            <a:r>
              <a:rPr lang="fr-FR" sz="2800" dirty="0"/>
              <a:t>n’est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pas nécessaire </a:t>
            </a:r>
            <a:r>
              <a:rPr lang="fr-FR" sz="2800" dirty="0" smtClean="0"/>
              <a:t>d’avoir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une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durée trop longue</a:t>
            </a:r>
            <a:r>
              <a:rPr lang="fr-FR" sz="2800" dirty="0"/>
              <a:t>, toutes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personnes </a:t>
            </a:r>
            <a:r>
              <a:rPr lang="fr-FR" sz="2800" dirty="0"/>
              <a:t>étant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rapidement incluses</a:t>
            </a:r>
            <a:r>
              <a:rPr lang="fr-FR" sz="2800" dirty="0"/>
              <a:t>, sinon cela induit des surcoûts inutiles. </a:t>
            </a:r>
            <a:endParaRPr lang="fr-FR" sz="2800" dirty="0" smtClean="0"/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Inversement</a:t>
            </a:r>
            <a:r>
              <a:rPr lang="fr-FR" sz="2800" dirty="0" smtClean="0"/>
              <a:t>, pour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une maladie aiguë </a:t>
            </a:r>
            <a:r>
              <a:rPr lang="fr-FR" sz="2800" dirty="0"/>
              <a:t>et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 faible incidence</a:t>
            </a:r>
            <a:r>
              <a:rPr lang="fr-FR" sz="2800" dirty="0"/>
              <a:t>,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durée </a:t>
            </a:r>
            <a:r>
              <a:rPr lang="fr-FR" sz="2800" dirty="0" smtClean="0"/>
              <a:t>d’enquête </a:t>
            </a:r>
            <a:r>
              <a:rPr lang="fr-FR" sz="2800" dirty="0"/>
              <a:t>doit être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plus longue</a:t>
            </a:r>
            <a:r>
              <a:rPr lang="fr-FR" sz="2800" dirty="0"/>
              <a:t>,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sinon </a:t>
            </a:r>
            <a:r>
              <a:rPr lang="fr-FR" sz="2800" dirty="0"/>
              <a:t>trop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peu </a:t>
            </a:r>
            <a:r>
              <a:rPr lang="fr-FR" sz="2800" dirty="0"/>
              <a:t>de </a:t>
            </a:r>
            <a:r>
              <a:rPr lang="fr-FR" sz="2800" dirty="0" smtClean="0"/>
              <a:t>sujets présentant </a:t>
            </a:r>
            <a:r>
              <a:rPr lang="fr-FR" sz="2800" dirty="0"/>
              <a:t>le facteur seront étudiés et l’étude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perdra 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puissance</a:t>
            </a:r>
            <a:r>
              <a:rPr lang="fr-FR" sz="2800" dirty="0"/>
              <a:t>.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67544" y="18864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1114" y="1700808"/>
            <a:ext cx="8407350" cy="4222822"/>
          </a:xfrm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Inconvénients: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800" dirty="0" smtClean="0"/>
          </a:p>
          <a:p>
            <a:pPr>
              <a:buFont typeface="Wingdings 2" pitchFamily="18" charset="2"/>
              <a:buChar char="²"/>
            </a:pPr>
            <a:r>
              <a:rPr lang="fr-FR" sz="2800" dirty="0" smtClean="0"/>
              <a:t>Risque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biais de sélection</a:t>
            </a:r>
            <a:r>
              <a:rPr lang="fr-FR" sz="2800" dirty="0" smtClean="0"/>
              <a:t>. </a:t>
            </a:r>
          </a:p>
          <a:p>
            <a:pPr>
              <a:buFont typeface="Wingdings 2" pitchFamily="18" charset="2"/>
              <a:buChar char="²"/>
            </a:pPr>
            <a:endParaRPr lang="fr-F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fr-FR" sz="2800" dirty="0" smtClean="0"/>
              <a:t>ne permettent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 de suivre </a:t>
            </a:r>
            <a:r>
              <a:rPr lang="fr-FR" sz="2800" dirty="0" smtClean="0"/>
              <a:t>les patients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dans le temps</a:t>
            </a:r>
          </a:p>
          <a:p>
            <a:pPr algn="just">
              <a:buFont typeface="Wingdings" pitchFamily="2" charset="2"/>
              <a:buChar char="ü"/>
            </a:pPr>
            <a:endParaRPr lang="fr-FR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2800" dirty="0" smtClean="0"/>
              <a:t>la volonté de participation des sujets «ou leur refus »peut être liés à l'exposition ou à leurs antécédents médicaux</a:t>
            </a:r>
          </a:p>
          <a:p>
            <a:pPr algn="just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446856" y="460524"/>
            <a:ext cx="8229600" cy="9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608512"/>
          </a:xfrm>
          <a:ln>
            <a:solidFill>
              <a:srgbClr val="7030A0"/>
            </a:solidFill>
          </a:ln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biais d’information </a:t>
            </a:r>
            <a:r>
              <a:rPr lang="fr-FR" dirty="0"/>
              <a:t>sont plus fréquents dans </a:t>
            </a:r>
            <a:r>
              <a:rPr lang="fr-FR" dirty="0" smtClean="0"/>
              <a:t>les enquêtes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rétrospectives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 </a:t>
            </a:r>
            <a:r>
              <a:rPr lang="fr-FR" dirty="0"/>
              <a:t>biais de confusion </a:t>
            </a:r>
            <a:r>
              <a:rPr lang="fr-FR" dirty="0" smtClean="0"/>
              <a:t>restent rares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Font typeface="Wingdings 2" pitchFamily="18" charset="2"/>
              <a:buChar char="²"/>
            </a:pPr>
            <a:r>
              <a:rPr lang="fr-FR" dirty="0" smtClean="0"/>
              <a:t>Le rôle des facteurs de confusion écologiques : important / saisonnalités, épidémies ,...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46856" y="460524"/>
            <a:ext cx="8229600" cy="9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Transversales 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5576" y="1568944"/>
            <a:ext cx="7632848" cy="2868168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Intérêt de </a:t>
            </a:r>
            <a:r>
              <a:rPr lang="fr-FR" sz="3600" b="1" i="1" dirty="0" smtClean="0">
                <a:solidFill>
                  <a:srgbClr val="FFC000"/>
                </a:solidFill>
              </a:rPr>
              <a:t>l’étude épidémiologique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Mettre  en évidence un lien entre une maladie et un facteur de risque supposé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4427984" y="2649064"/>
            <a:ext cx="504056" cy="70792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8516"/>
            <a:ext cx="8229600" cy="1384300"/>
          </a:xfrm>
        </p:spPr>
        <p:txBody>
          <a:bodyPr/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2.2.2-Les </a:t>
            </a:r>
            <a:r>
              <a:rPr lang="fr-FR" sz="3600" b="1" dirty="0" smtClean="0">
                <a:solidFill>
                  <a:srgbClr val="FFFF00"/>
                </a:solidFill>
              </a:rPr>
              <a:t>études longitudinales 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049016"/>
            <a:ext cx="8496944" cy="3108176"/>
          </a:xfrm>
          <a:ln>
            <a:solidFill>
              <a:srgbClr val="7030A0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>
                <a:solidFill>
                  <a:srgbClr val="FFC000"/>
                </a:solidFill>
              </a:rPr>
              <a:t>Descriptives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 algn="just">
              <a:buNone/>
            </a:pPr>
            <a:r>
              <a:rPr lang="fr-FR" dirty="0" smtClean="0"/>
              <a:t>Les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mêmes variables</a:t>
            </a:r>
            <a:r>
              <a:rPr lang="fr-FR" dirty="0" smtClean="0"/>
              <a:t>, mêmes données sont mesurées chez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mêmes sujets</a:t>
            </a:r>
            <a:r>
              <a:rPr lang="fr-FR" dirty="0" smtClean="0"/>
              <a:t> à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plusieurs dates</a:t>
            </a:r>
          </a:p>
          <a:p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9384" y="41379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solidFill>
                  <a:srgbClr val="FFC000"/>
                </a:solidFill>
              </a:rPr>
              <a:t>2-2-3 Autres </a:t>
            </a:r>
            <a:r>
              <a:rPr lang="fr-FR" sz="4000" b="1" dirty="0" smtClean="0">
                <a:solidFill>
                  <a:srgbClr val="FFC000"/>
                </a:solidFill>
              </a:rPr>
              <a:t>types:</a:t>
            </a:r>
            <a:r>
              <a:rPr lang="fr-FR" sz="4000" b="1" dirty="0" smtClean="0">
                <a:solidFill>
                  <a:srgbClr val="FFC000"/>
                </a:solidFill>
              </a:rPr>
              <a:t/>
            </a:r>
            <a:br>
              <a:rPr lang="fr-FR" sz="4000" b="1" dirty="0" smtClean="0">
                <a:solidFill>
                  <a:srgbClr val="FFC000"/>
                </a:solidFill>
              </a:rPr>
            </a:br>
            <a:r>
              <a:rPr lang="fr-FR" sz="4000" b="1" dirty="0" smtClean="0">
                <a:solidFill>
                  <a:srgbClr val="FFFF00"/>
                </a:solidFill>
              </a:rPr>
              <a:t>Les </a:t>
            </a:r>
            <a:r>
              <a:rPr lang="fr-FR" sz="4000" b="1" dirty="0" smtClean="0">
                <a:solidFill>
                  <a:srgbClr val="FFFF00"/>
                </a:solidFill>
              </a:rPr>
              <a:t>études écologiques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27476"/>
            <a:ext cx="8496944" cy="5169876"/>
          </a:xfrm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Études d’observation à </a:t>
            </a:r>
            <a:r>
              <a:rPr lang="fr-FR" dirty="0" smtClean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explicatif</a:t>
            </a:r>
          </a:p>
          <a:p>
            <a:pPr algn="ctr">
              <a:buNone/>
            </a:pPr>
            <a:endParaRPr lang="fr-FR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fr-FR" b="1" dirty="0" smtClean="0">
                <a:solidFill>
                  <a:srgbClr val="FFC000"/>
                </a:solidFill>
              </a:rPr>
              <a:t>Objectifs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fr-FR" dirty="0" smtClean="0"/>
              <a:t>Déterminer les variations de cas d’une maladie</a:t>
            </a:r>
          </a:p>
          <a:p>
            <a:pPr marL="273050" indent="171450" algn="just">
              <a:buFont typeface="Wingdings" pitchFamily="2" charset="2"/>
              <a:buChar char="Ø"/>
            </a:pPr>
            <a:r>
              <a:rPr lang="fr-FR" dirty="0" smtClean="0"/>
              <a:t> dans l’espace «</a:t>
            </a:r>
            <a:r>
              <a:rPr lang="fr-FR" dirty="0" smtClean="0">
                <a:solidFill>
                  <a:srgbClr val="FFFF00"/>
                </a:solidFill>
              </a:rPr>
              <a:t> </a:t>
            </a:r>
            <a:r>
              <a:rPr lang="fr-FR" b="1" dirty="0" smtClean="0">
                <a:solidFill>
                  <a:srgbClr val="FFFF00"/>
                </a:solidFill>
              </a:rPr>
              <a:t>Étude géographique</a:t>
            </a:r>
            <a:r>
              <a:rPr lang="fr-FR" dirty="0" smtClean="0"/>
              <a:t> » </a:t>
            </a:r>
          </a:p>
          <a:p>
            <a:pPr marL="273050" indent="171450" algn="just">
              <a:buFont typeface="Wingdings" pitchFamily="2" charset="2"/>
              <a:buChar char="Ø"/>
            </a:pPr>
            <a:r>
              <a:rPr lang="fr-FR" dirty="0" smtClean="0"/>
              <a:t>   dans le temps «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fr-FR" b="1" dirty="0" smtClean="0">
                <a:solidFill>
                  <a:srgbClr val="FFFF00"/>
                </a:solidFill>
              </a:rPr>
              <a:t>Étude temporelle</a:t>
            </a:r>
            <a:r>
              <a:rPr lang="fr-FR" dirty="0" smtClean="0">
                <a:solidFill>
                  <a:srgbClr val="FFFF00"/>
                </a:solidFill>
              </a:rPr>
              <a:t> </a:t>
            </a:r>
            <a:r>
              <a:rPr lang="fr-FR" dirty="0" smtClean="0"/>
              <a:t>» </a:t>
            </a:r>
          </a:p>
          <a:p>
            <a:pPr marL="273050" indent="171450" algn="just">
              <a:buNone/>
            </a:pPr>
            <a:endParaRPr lang="fr-FR" dirty="0" smtClean="0"/>
          </a:p>
          <a:p>
            <a:pPr marL="273050" indent="-184150" algn="just"/>
            <a:r>
              <a:rPr lang="fr-FR" dirty="0" smtClean="0"/>
              <a:t> Mettre en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correspondance</a:t>
            </a:r>
            <a:r>
              <a:rPr lang="fr-FR" dirty="0" smtClean="0"/>
              <a:t> ces variations avec des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facteurs environnementaux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11452"/>
            <a:ext cx="8640960" cy="538590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800" dirty="0" smtClean="0"/>
              <a:t>Élaborer des hypothèses sur les facteurs de risques d’apparition des pathologies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Coûts: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faibles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Données complètes +++ </a:t>
            </a:r>
            <a:r>
              <a:rPr lang="fr-FR" sz="2800" dirty="0" smtClean="0"/>
              <a:t>pour les différents groupes de population comparés</a:t>
            </a: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endParaRPr lang="fr-FR" sz="2800" dirty="0" smtClean="0"/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fr-FR" sz="2800" dirty="0" smtClean="0"/>
              <a:t>Les groupes de population comparés doivent être les plus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homogènes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smtClean="0"/>
              <a:t>possibles (facteurs sociodémographiques, âge…)</a:t>
            </a: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endParaRPr lang="fr-FR" sz="2800" dirty="0" smtClean="0"/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fr-FR" sz="2800" dirty="0" smtClean="0"/>
              <a:t>Sinon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smtClean="0"/>
              <a:t>risque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biais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42235" y="0"/>
            <a:ext cx="270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Les études d’observation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35496" y="269776"/>
            <a:ext cx="72390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études écologiques</a:t>
            </a:r>
            <a: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184576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FFC000"/>
                </a:solidFill>
              </a:rPr>
              <a:t>2-3.</a:t>
            </a:r>
            <a:r>
              <a:rPr lang="fr-FR" sz="3600" b="1" dirty="0" smtClean="0">
                <a:solidFill>
                  <a:srgbClr val="FFC000"/>
                </a:solidFill>
              </a:rPr>
              <a:t>Les </a:t>
            </a:r>
            <a:r>
              <a:rPr lang="fr-FR" sz="3600" b="1" dirty="0" smtClean="0">
                <a:solidFill>
                  <a:srgbClr val="FFC000"/>
                </a:solidFill>
              </a:rPr>
              <a:t>Études Expérimentales</a:t>
            </a:r>
            <a:r>
              <a:rPr lang="fr-FR" sz="3600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FF00"/>
                </a:solidFill>
              </a:rPr>
              <a:t>Principe: </a:t>
            </a:r>
          </a:p>
          <a:p>
            <a:pPr>
              <a:buNone/>
            </a:pPr>
            <a:endParaRPr lang="fr-FR" b="1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L’enquêteur</a:t>
            </a:r>
            <a:r>
              <a:rPr lang="fr-FR" sz="2800" dirty="0" smtClean="0">
                <a:solidFill>
                  <a:schemeClr val="tx2"/>
                </a:solidFill>
              </a:rPr>
              <a:t> attribue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facteurs d’exposition </a:t>
            </a:r>
            <a:endParaRPr lang="fr-FR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fr-FR" sz="2800" dirty="0" smtClean="0">
                <a:solidFill>
                  <a:schemeClr val="tx2"/>
                </a:solidFill>
              </a:rPr>
              <a:t>					</a:t>
            </a:r>
            <a:r>
              <a:rPr lang="fr-FR" sz="4000" dirty="0" smtClean="0">
                <a:solidFill>
                  <a:srgbClr val="FFFF00"/>
                </a:solidFill>
              </a:rPr>
              <a:t>et </a:t>
            </a:r>
          </a:p>
          <a:p>
            <a:pPr algn="just"/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analyse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>
                <a:solidFill>
                  <a:schemeClr val="tx2"/>
                </a:solidFill>
              </a:rPr>
              <a:t>ensuite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façon </a:t>
            </a:r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prospective </a:t>
            </a:r>
            <a:r>
              <a:rPr lang="fr-FR" sz="2800" dirty="0">
                <a:solidFill>
                  <a:schemeClr val="tx2"/>
                </a:solidFill>
              </a:rPr>
              <a:t>l’effet de cette exposition sur le </a:t>
            </a:r>
            <a:r>
              <a:rPr lang="fr-FR" sz="2800" dirty="0" smtClean="0">
                <a:solidFill>
                  <a:schemeClr val="tx2"/>
                </a:solidFill>
              </a:rPr>
              <a:t>facteur étudié</a:t>
            </a:r>
          </a:p>
          <a:p>
            <a:pPr algn="just">
              <a:buNone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endParaRPr lang="fr-FR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3400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rgbClr val="FFC000"/>
                </a:solidFill>
              </a:rPr>
              <a:t>Les Étude Expérimentales</a:t>
            </a:r>
            <a:r>
              <a:rPr lang="fr-FR" sz="4000" dirty="0" smtClean="0">
                <a:solidFill>
                  <a:srgbClr val="FFC000"/>
                </a:solidFill>
              </a:rPr>
              <a:t> </a:t>
            </a:r>
            <a:br>
              <a:rPr lang="fr-FR" sz="4000" dirty="0" smtClean="0">
                <a:solidFill>
                  <a:srgbClr val="FFC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3040"/>
            <a:ext cx="8219256" cy="3910216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« </a:t>
            </a:r>
            <a:r>
              <a:rPr lang="fr-FR" b="1" dirty="0" smtClean="0"/>
              <a:t>Intervention thérapeutique</a:t>
            </a:r>
            <a:r>
              <a:rPr lang="fr-FR" dirty="0" smtClean="0"/>
              <a:t> » 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+++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Facteur d'exposition 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choisi</a:t>
            </a:r>
          </a:p>
          <a:p>
            <a:pPr>
              <a:buNone/>
            </a:pP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Permettent un niveau de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preuve très élevé</a:t>
            </a:r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Limites éthiques</a:t>
            </a:r>
            <a:endParaRPr lang="fr-FR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0676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2.3-1.Les </a:t>
            </a:r>
            <a:r>
              <a:rPr lang="fr-FR" dirty="0" smtClean="0">
                <a:solidFill>
                  <a:srgbClr val="FFC000"/>
                </a:solidFill>
              </a:rPr>
              <a:t>essais cliniques</a:t>
            </a:r>
            <a:br>
              <a:rPr lang="fr-FR" dirty="0" smtClean="0">
                <a:solidFill>
                  <a:srgbClr val="FFC000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« essais thérapeutiques »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7353"/>
            <a:ext cx="8229600" cy="4519959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b="1" dirty="0" smtClean="0">
                <a:solidFill>
                  <a:srgbClr val="FFFF00"/>
                </a:solidFill>
              </a:rPr>
              <a:t>Buts: 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pPr marL="723900" indent="0" algn="just" eaLnBrk="1" fontAlgn="auto" hangingPunct="1">
              <a:spcAft>
                <a:spcPts val="0"/>
              </a:spcAft>
              <a:buFont typeface="Wingdings 3"/>
              <a:buChar char=""/>
              <a:tabLst>
                <a:tab pos="723900" algn="l"/>
              </a:tabLst>
              <a:defRPr/>
            </a:pP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Évaluation </a:t>
            </a:r>
            <a:r>
              <a:rPr lang="fr-FR" sz="2800" dirty="0" smtClean="0"/>
              <a:t>de nouveaux traitements </a:t>
            </a:r>
          </a:p>
          <a:p>
            <a:pPr marL="723900" indent="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dirty="0" smtClean="0"/>
              <a:t>associations de médicaments </a:t>
            </a:r>
          </a:p>
          <a:p>
            <a:pPr marL="723900" indent="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dirty="0" smtClean="0"/>
              <a:t>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nouvelles</a:t>
            </a:r>
            <a:r>
              <a:rPr lang="fr-FR" sz="2800" dirty="0" smtClean="0"/>
              <a:t> façons de les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administrer</a:t>
            </a:r>
            <a:r>
              <a:rPr lang="fr-FR" sz="2800" dirty="0" smtClean="0"/>
              <a:t> (comprimés /injection)  </a:t>
            </a:r>
          </a:p>
          <a:p>
            <a:pPr marL="723900" indent="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dirty="0" smtClean="0"/>
              <a:t>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nouvelles</a:t>
            </a:r>
            <a:r>
              <a:rPr lang="fr-FR" sz="2800" dirty="0" smtClean="0"/>
              <a:t> techniques de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traitement</a:t>
            </a:r>
            <a:r>
              <a:rPr lang="fr-FR" sz="2800" dirty="0" smtClean="0"/>
              <a:t> (nouveau type d'opération chirurgicale ou de radiothérapie, par exemple) ou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diagnostic </a:t>
            </a:r>
            <a:r>
              <a:rPr lang="fr-FR" sz="2800" dirty="0" smtClean="0"/>
              <a:t>(nouveau test biologique, par exemple) </a:t>
            </a: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i="1" dirty="0" smtClean="0">
                <a:solidFill>
                  <a:srgbClr val="FFC000"/>
                </a:solidFill>
              </a:rPr>
              <a:t>Les essais de Phase I </a:t>
            </a:r>
            <a:br>
              <a:rPr lang="fr-FR" i="1" dirty="0" smtClean="0">
                <a:solidFill>
                  <a:srgbClr val="FFC000"/>
                </a:solidFill>
              </a:rPr>
            </a:br>
            <a:endParaRPr lang="fr-FR" i="1" dirty="0">
              <a:solidFill>
                <a:srgbClr val="FFC000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76328"/>
          </a:xfrm>
          <a:ln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b="1" dirty="0" smtClean="0">
                <a:solidFill>
                  <a:srgbClr val="FFFF00"/>
                </a:solidFill>
              </a:rPr>
              <a:t>Objectif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évaluer la tolérance d'un nouveau médicament, et donc la tolérance de l'organisme au traitement, dans le but de déterminer la dose recommandée </a:t>
            </a:r>
            <a:br>
              <a:rPr lang="fr-FR" dirty="0" smtClean="0"/>
            </a:br>
            <a:endParaRPr lang="fr-FR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dirty="0" smtClean="0"/>
              <a:t>Le traitement évalué est administré à un petit nombre de malades 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(10 à 40) </a:t>
            </a:r>
            <a:r>
              <a:rPr lang="fr-FR" dirty="0" smtClean="0"/>
              <a:t>ou 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(20 à 80)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b="1" dirty="0" smtClean="0">
                <a:solidFill>
                  <a:srgbClr val="FFFF00"/>
                </a:solidFill>
              </a:rPr>
              <a:t>Remarque: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après</a:t>
            </a:r>
            <a:r>
              <a:rPr lang="fr-FR" b="1" dirty="0" smtClean="0"/>
              <a:t> une phase 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préclinique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604120"/>
          </a:xfrm>
          <a:ln>
            <a:solidFill>
              <a:srgbClr val="7030A0"/>
            </a:solidFill>
          </a:ln>
        </p:spPr>
        <p:txBody>
          <a:bodyPr/>
          <a:lstStyle/>
          <a:p>
            <a:pPr algn="just" eaLnBrk="1" hangingPunct="1"/>
            <a:r>
              <a:rPr lang="fr-FR" dirty="0" smtClean="0"/>
              <a:t>évaluent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l'efficacité</a:t>
            </a:r>
            <a:r>
              <a:rPr lang="fr-FR" dirty="0" smtClean="0"/>
              <a:t> d'un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traitement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Ils nécessitent en général l'inclusion de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(40 à 80)</a:t>
            </a:r>
            <a:r>
              <a:rPr lang="fr-FR" dirty="0" smtClean="0"/>
              <a:t> ou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(100 à 200)</a:t>
            </a:r>
            <a:r>
              <a:rPr lang="fr-FR" dirty="0" smtClean="0"/>
              <a:t> malades.</a:t>
            </a:r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i="1" dirty="0" smtClean="0">
                <a:solidFill>
                  <a:srgbClr val="FFC000"/>
                </a:solidFill>
              </a:rPr>
              <a:t>Les essais de Phase II </a:t>
            </a:r>
            <a:br>
              <a:rPr lang="fr-FR" i="1" dirty="0" smtClean="0">
                <a:solidFill>
                  <a:srgbClr val="FFC000"/>
                </a:solidFill>
              </a:rPr>
            </a:br>
            <a:endParaRPr lang="fr-FR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05362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365760" indent="-256032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/>
              <a:t>permettent de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comparer </a:t>
            </a:r>
            <a:r>
              <a:rPr lang="fr-FR" sz="2400" dirty="0" smtClean="0"/>
              <a:t>le nouveau traitement avec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 traitement utilisé habituellement</a:t>
            </a:r>
            <a:r>
              <a:rPr lang="fr-FR" sz="2400" dirty="0" smtClean="0"/>
              <a:t>, dit « traitement de référence » ou « traitement standard »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/>
              <a:t>Deux gr de patients sont constitués par tirage au sort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«Randomisation»</a:t>
            </a:r>
            <a:r>
              <a:rPr lang="fr-FR" sz="2400" b="1" dirty="0" smtClean="0"/>
              <a:t>,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smtClean="0"/>
              <a:t>ce qui permet de constituer des gr homogènes et comparables (âge, sexe, caractéristiques de la maladie, …)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sz="2400" dirty="0"/>
          </a:p>
        </p:txBody>
      </p:sp>
      <p:sp>
        <p:nvSpPr>
          <p:cNvPr id="5" name="Titre 2"/>
          <p:cNvSpPr txBox="1">
            <a:spLocks/>
          </p:cNvSpPr>
          <p:nvPr/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9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essais de Phase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fr-FR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1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828001"/>
            <a:ext cx="4211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« essais comparatifs »</a:t>
            </a:r>
            <a:endParaRPr lang="fr-FR" sz="32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3168352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365760" indent="-256032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b="1" dirty="0" smtClean="0"/>
              <a:t>Après la commercialisation, vise à établir de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nouvelles éventuelles indications </a:t>
            </a:r>
            <a:r>
              <a:rPr lang="fr-FR" sz="2800" b="1" dirty="0" smtClean="0"/>
              <a:t>et les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effets indésirables </a:t>
            </a:r>
            <a:r>
              <a:rPr lang="fr-FR" sz="2800" b="1" dirty="0" smtClean="0"/>
              <a:t>non décelés pendant les étapes précédentes.</a:t>
            </a:r>
          </a:p>
        </p:txBody>
      </p:sp>
      <p:sp>
        <p:nvSpPr>
          <p:cNvPr id="5" name="Titre 2"/>
          <p:cNvSpPr txBox="1">
            <a:spLocks/>
          </p:cNvSpPr>
          <p:nvPr/>
        </p:nvSpPr>
        <p:spPr bwMode="auto">
          <a:xfrm>
            <a:off x="457200" y="460524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9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essais de Phase IV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fr-FR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1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84300"/>
          </a:xfrm>
        </p:spPr>
        <p:txBody>
          <a:bodyPr>
            <a:normAutofit fontScale="90000"/>
          </a:bodyPr>
          <a:lstStyle/>
          <a:p>
            <a:r>
              <a:rPr lang="fr-FR" i="1" u="sng" dirty="0" smtClean="0">
                <a:solidFill>
                  <a:srgbClr val="FFC000"/>
                </a:solidFill>
              </a:rPr>
              <a:t>L’étude épidémiologique :</a:t>
            </a:r>
            <a:br>
              <a:rPr lang="fr-FR" i="1" u="sng" dirty="0" smtClean="0">
                <a:solidFill>
                  <a:srgbClr val="FFC000"/>
                </a:solidFill>
              </a:rPr>
            </a:br>
            <a:endParaRPr lang="fr-FR" i="1" u="sng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/>
          <a:lstStyle/>
          <a:p>
            <a:pPr algn="just"/>
            <a:r>
              <a:rPr lang="fr-FR" sz="2800" dirty="0" smtClean="0"/>
              <a:t>S’applique à des populations soumises à une exposition dont on étudie les effets cliniques</a:t>
            </a:r>
          </a:p>
          <a:p>
            <a:pPr algn="just">
              <a:buNone/>
            </a:pPr>
            <a:r>
              <a:rPr lang="fr-FR" sz="2800" dirty="0" smtClean="0"/>
              <a:t> </a:t>
            </a:r>
          </a:p>
          <a:p>
            <a:pPr algn="just">
              <a:buNone/>
            </a:pPr>
            <a:r>
              <a:rPr lang="fr-FR" sz="2800" b="1" i="1" dirty="0" smtClean="0">
                <a:solidFill>
                  <a:srgbClr val="FFC000"/>
                </a:solidFill>
              </a:rPr>
              <a:t>Ainsi L’épidémiologie permet : </a:t>
            </a:r>
          </a:p>
          <a:p>
            <a:pPr algn="just">
              <a:buNone/>
            </a:pPr>
            <a:endParaRPr lang="fr-FR" sz="2800" b="1" i="1" dirty="0" smtClean="0">
              <a:solidFill>
                <a:srgbClr val="FFC000"/>
              </a:solidFill>
            </a:endParaRPr>
          </a:p>
          <a:p>
            <a:pPr marL="273050" indent="-6350" algn="just">
              <a:buBlip>
                <a:blip r:embed="rId2"/>
              </a:buBlip>
            </a:pPr>
            <a:r>
              <a:rPr lang="fr-FR" sz="2800" dirty="0" smtClean="0"/>
              <a:t>D’</a:t>
            </a:r>
            <a:r>
              <a:rPr lang="fr-FR" sz="2800" b="1" dirty="0" smtClean="0">
                <a:solidFill>
                  <a:srgbClr val="FF0000"/>
                </a:solidFill>
              </a:rPr>
              <a:t>identifier</a:t>
            </a:r>
            <a:r>
              <a:rPr lang="fr-FR" sz="2800" dirty="0" smtClean="0"/>
              <a:t> les facteurs qui agissent sur la probabilité de la survenue des maladies</a:t>
            </a:r>
          </a:p>
          <a:p>
            <a:pPr marL="273050" indent="-6350" algn="just">
              <a:buNone/>
            </a:pPr>
            <a:r>
              <a:rPr lang="fr-FR" sz="2800" dirty="0" smtClean="0"/>
              <a:t> </a:t>
            </a:r>
          </a:p>
          <a:p>
            <a:pPr marL="273050" indent="-6350" algn="just">
              <a:buBlip>
                <a:blip r:embed="rId2"/>
              </a:buBlip>
            </a:pPr>
            <a:r>
              <a:rPr lang="fr-FR" sz="2800" dirty="0" smtClean="0"/>
              <a:t>De  </a:t>
            </a:r>
            <a:r>
              <a:rPr lang="fr-FR" sz="2800" b="1" dirty="0" smtClean="0">
                <a:solidFill>
                  <a:srgbClr val="FF0000"/>
                </a:solidFill>
              </a:rPr>
              <a:t>relier</a:t>
            </a:r>
            <a:r>
              <a:rPr lang="fr-FR" sz="2800" dirty="0" smtClean="0"/>
              <a:t> les effets déjà existants d’une maladie avec des facteurs de risque </a:t>
            </a:r>
          </a:p>
          <a:p>
            <a:endParaRPr lang="fr-F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08912" cy="3456384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Population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Les patients sont répartis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 hasard </a:t>
            </a:r>
            <a:r>
              <a:rPr lang="fr-FR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Un groupe :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 traitement à tester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L'autre 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placebo</a:t>
            </a:r>
            <a:r>
              <a:rPr lang="fr-FR" b="1" i="1" dirty="0" smtClean="0"/>
              <a:t>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119664" y="0"/>
            <a:ext cx="3024336" cy="576064"/>
          </a:xfrm>
        </p:spPr>
        <p:txBody>
          <a:bodyPr>
            <a:normAutofit fontScale="90000"/>
          </a:bodyPr>
          <a:lstStyle/>
          <a:p>
            <a:pPr algn="r"/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1300" b="1" dirty="0" smtClean="0"/>
              <a:t>Les Études Expérimentales</a:t>
            </a:r>
            <a:r>
              <a:rPr lang="fr-FR" sz="1300" dirty="0" smtClean="0"/>
              <a:t> </a:t>
            </a:r>
            <a:br>
              <a:rPr lang="fr-FR" sz="13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47667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C000"/>
                </a:solidFill>
              </a:rPr>
              <a:t>Essais Randomisés Contrôlés </a:t>
            </a:r>
          </a:p>
          <a:p>
            <a:pPr algn="ctr">
              <a:buNone/>
            </a:pPr>
            <a:r>
              <a:rPr lang="fr-FR" sz="3200" b="1" dirty="0" smtClean="0"/>
              <a:t>« </a:t>
            </a:r>
            <a:r>
              <a:rPr lang="fr-FR" sz="3200" b="1" dirty="0" err="1" smtClean="0"/>
              <a:t>Randomized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controlled</a:t>
            </a:r>
            <a:r>
              <a:rPr lang="fr-FR" sz="3200" b="1" dirty="0" smtClean="0"/>
              <a:t> trials »</a:t>
            </a:r>
          </a:p>
          <a:p>
            <a:pPr eaLnBrk="1" hangingPunct="1"/>
            <a:endParaRPr lang="fr-FR" sz="32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96944" cy="5085184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Protocole</a:t>
            </a:r>
          </a:p>
          <a:p>
            <a:pPr>
              <a:buNone/>
            </a:pPr>
            <a:endParaRPr lang="fr-FR" sz="2800" b="1" dirty="0" smtClean="0"/>
          </a:p>
          <a:p>
            <a:pPr algn="just"/>
            <a:r>
              <a:rPr lang="fr-FR" sz="2800" dirty="0" smtClean="0"/>
              <a:t>Ces essais peuvent être conduits</a:t>
            </a:r>
          </a:p>
          <a:p>
            <a:pPr algn="just"/>
            <a:endParaRPr lang="fr-FR" sz="2800" dirty="0" smtClean="0"/>
          </a:p>
          <a:p>
            <a:pPr marL="273050" indent="82550" algn="just">
              <a:buFont typeface="Wingdings" pitchFamily="2" charset="2"/>
              <a:buChar char="v"/>
            </a:pPr>
            <a:r>
              <a:rPr lang="fr-FR" sz="2800" dirty="0" smtClean="0"/>
              <a:t>en simple aveugle </a:t>
            </a:r>
            <a:r>
              <a:rPr lang="fr-FR" sz="2800" b="1" dirty="0" smtClean="0"/>
              <a:t>«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simple insu</a:t>
            </a:r>
            <a:r>
              <a:rPr lang="fr-FR" sz="2800" b="1" dirty="0" smtClean="0">
                <a:solidFill>
                  <a:srgbClr val="FFFF00"/>
                </a:solidFill>
              </a:rPr>
              <a:t> </a:t>
            </a:r>
            <a:r>
              <a:rPr lang="fr-FR" sz="2800" b="1" dirty="0" smtClean="0"/>
              <a:t>»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FR" sz="2800" dirty="0" smtClean="0"/>
              <a:t>:</a:t>
            </a:r>
          </a:p>
          <a:p>
            <a:pPr marL="273050" indent="82550" algn="just"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FF0000"/>
                </a:solidFill>
              </a:rPr>
              <a:t>les patient </a:t>
            </a:r>
            <a:r>
              <a:rPr lang="fr-FR" sz="2800" dirty="0" smtClean="0"/>
              <a:t>ignorent la nature du traitement </a:t>
            </a:r>
          </a:p>
          <a:p>
            <a:pPr marL="273050" indent="82550" algn="just">
              <a:buNone/>
            </a:pPr>
            <a:endParaRPr lang="fr-FR" sz="2800" dirty="0" smtClean="0"/>
          </a:p>
          <a:p>
            <a:pPr marL="273050" indent="82550" algn="just">
              <a:buFont typeface="Wingdings" pitchFamily="2" charset="2"/>
              <a:buChar char="v"/>
            </a:pPr>
            <a:r>
              <a:rPr lang="fr-FR" sz="2800" dirty="0" smtClean="0"/>
              <a:t>en double aveugle </a:t>
            </a:r>
            <a:r>
              <a:rPr lang="fr-FR" sz="2800" b="1" dirty="0" smtClean="0"/>
              <a:t>«</a:t>
            </a:r>
            <a:r>
              <a:rPr lang="fr-FR" sz="2800" b="1" dirty="0" smtClean="0">
                <a:solidFill>
                  <a:srgbClr val="FFFF00"/>
                </a:solidFill>
              </a:rPr>
              <a:t> 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double insu</a:t>
            </a:r>
            <a:r>
              <a:rPr lang="fr-FR" sz="2800" b="1" dirty="0" smtClean="0">
                <a:solidFill>
                  <a:srgbClr val="FFFF00"/>
                </a:solidFill>
              </a:rPr>
              <a:t> </a:t>
            </a:r>
            <a:r>
              <a:rPr lang="fr-FR" sz="2800" b="1" dirty="0" smtClean="0"/>
              <a:t>»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FR" sz="2800" dirty="0" smtClean="0"/>
              <a:t>: </a:t>
            </a:r>
          </a:p>
          <a:p>
            <a:pPr marL="273050" indent="82550" algn="just"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FF0000"/>
                </a:solidFill>
              </a:rPr>
              <a:t>patients + investigateurs </a:t>
            </a:r>
            <a:r>
              <a:rPr lang="fr-FR" sz="2800" dirty="0" smtClean="0"/>
              <a:t>ignorent la nature du traitement</a:t>
            </a:r>
          </a:p>
          <a:p>
            <a:pPr eaLnBrk="1" hangingPunct="1">
              <a:buFont typeface="Wingdings" pitchFamily="2" charset="2"/>
              <a:buNone/>
            </a:pPr>
            <a:endParaRPr lang="fr-FR" sz="2800" dirty="0" smtClean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119664" y="0"/>
            <a:ext cx="3024336" cy="576064"/>
          </a:xfrm>
        </p:spPr>
        <p:txBody>
          <a:bodyPr>
            <a:normAutofit fontScale="90000"/>
          </a:bodyPr>
          <a:lstStyle/>
          <a:p>
            <a:pPr algn="r"/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1300" b="1" dirty="0" smtClean="0"/>
              <a:t>Les Études Expérimentales</a:t>
            </a:r>
            <a:r>
              <a:rPr lang="fr-FR" sz="1300" dirty="0" smtClean="0"/>
              <a:t> </a:t>
            </a:r>
            <a:br>
              <a:rPr lang="fr-FR" sz="13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407566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C000"/>
                </a:solidFill>
              </a:rPr>
              <a:t>Essais Randomisés Contrôlés </a:t>
            </a:r>
          </a:p>
          <a:p>
            <a:pPr algn="ctr">
              <a:buNone/>
            </a:pPr>
            <a:r>
              <a:rPr lang="fr-FR" sz="3200" b="1" dirty="0" smtClean="0"/>
              <a:t>« </a:t>
            </a:r>
            <a:r>
              <a:rPr lang="fr-FR" sz="3200" b="1" dirty="0" err="1" smtClean="0"/>
              <a:t>Randomized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controlled</a:t>
            </a:r>
            <a:r>
              <a:rPr lang="fr-FR" sz="3200" b="1" dirty="0" smtClean="0"/>
              <a:t> trials »</a:t>
            </a:r>
            <a:endParaRPr lang="fr-FR" sz="32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84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FFFF00"/>
                </a:solidFill>
              </a:rPr>
              <a:t>Résultats: 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4338" name="Espace réservé du contenu 1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392488"/>
          </a:xfrm>
          <a:ln>
            <a:solidFill>
              <a:srgbClr val="7030A0"/>
            </a:solidFill>
          </a:ln>
        </p:spPr>
        <p:txBody>
          <a:bodyPr/>
          <a:lstStyle/>
          <a:p>
            <a:pPr algn="just" eaLnBrk="1" hangingPunct="1"/>
            <a:r>
              <a:rPr lang="fr-FR" dirty="0" smtClean="0"/>
              <a:t>En faveur du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nouveau traitement</a:t>
            </a:r>
          </a:p>
          <a:p>
            <a:pPr algn="just" eaLnBrk="1" hangingPunct="1">
              <a:buFont typeface="Wingdings 3" pitchFamily="18" charset="2"/>
              <a:buNone/>
            </a:pPr>
            <a:endParaRPr lang="fr-FR" dirty="0" smtClean="0"/>
          </a:p>
          <a:p>
            <a:pPr algn="just" eaLnBrk="1" hangingPunct="1"/>
            <a:r>
              <a:rPr lang="fr-FR" dirty="0" smtClean="0"/>
              <a:t>Cela permet de constituer un dossier d'enregistrement qui sera soumis aux autorités de santé afin qu'elles délivrent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l'autorisation de mise sur le marché  </a:t>
            </a:r>
            <a:r>
              <a:rPr lang="fr-FR" dirty="0" smtClean="0">
                <a:solidFill>
                  <a:srgbClr val="FFC000"/>
                </a:solidFill>
              </a:rPr>
              <a:t>« AMM » </a:t>
            </a:r>
            <a:r>
              <a:rPr lang="fr-FR" dirty="0" smtClean="0"/>
              <a:t>autorisant la commercialisation du nouveau traitement.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52140"/>
            <a:ext cx="8496944" cy="5001196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fr-FR" b="1" dirty="0" smtClean="0">
                <a:solidFill>
                  <a:schemeClr val="tx2"/>
                </a:solidFill>
              </a:rPr>
              <a:t>Le Comité de Protection des Personnes (CPP)</a:t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b="1" dirty="0" smtClean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USA: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Food and Drug Administration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2800" b="1" dirty="0" smtClean="0">
                <a:solidFill>
                  <a:schemeClr val="tx2"/>
                </a:solidFill>
              </a:rPr>
              <a:t>Canada :</a:t>
            </a:r>
            <a:r>
              <a:rPr lang="fr-FR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Current</a:t>
            </a:r>
            <a:r>
              <a:rPr lang="fr-FR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Controlled</a:t>
            </a:r>
            <a:r>
              <a:rPr lang="fr-FR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Trials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pPr algn="just"/>
            <a:r>
              <a:rPr lang="fr-FR" sz="2800" b="1" dirty="0" smtClean="0">
                <a:solidFill>
                  <a:schemeClr val="tx2"/>
                </a:solidFill>
              </a:rPr>
              <a:t>France </a:t>
            </a:r>
            <a:r>
              <a:rPr lang="fr-FR" b="1" i="1" dirty="0" smtClean="0">
                <a:solidFill>
                  <a:schemeClr val="tx2"/>
                </a:solidFill>
              </a:rPr>
              <a:t>: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Agence Française de Sécurité Sanitaire des Produits de Santé </a:t>
            </a:r>
            <a:r>
              <a:rPr lang="fr-FR" dirty="0" smtClean="0">
                <a:solidFill>
                  <a:srgbClr val="FFFF00"/>
                </a:solidFill>
              </a:rPr>
              <a:t> -</a:t>
            </a:r>
            <a:r>
              <a:rPr lang="fr-FR" b="1" i="1" dirty="0" smtClean="0">
                <a:solidFill>
                  <a:srgbClr val="FFFF00"/>
                </a:solidFill>
              </a:rPr>
              <a:t>AFSSAPS </a:t>
            </a:r>
            <a:endParaRPr lang="fr-FR" dirty="0" smtClean="0">
              <a:solidFill>
                <a:srgbClr val="FFFF00"/>
              </a:solidFill>
            </a:endParaRPr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251520" y="341784"/>
            <a:ext cx="8640960" cy="782960"/>
          </a:xfrm>
          <a:prstGeom prst="rect">
            <a:avLst/>
          </a:prstGeom>
        </p:spPr>
        <p:txBody>
          <a:bodyPr vert="horz" lIns="45720" tIns="0" rIns="45720" bIns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normalizeH="0" baseline="0" noProof="0" dirty="0" smtClean="0"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Important : </a:t>
            </a:r>
            <a:r>
              <a:rPr kumimoji="0" lang="fr-FR" sz="3600" b="1" i="0" u="none" strike="noStrike" kern="1200" normalizeH="0" baseline="0" noProof="0" dirty="0" smtClean="0">
                <a:uLnTx/>
                <a:uFillTx/>
                <a:latin typeface="+mj-lt"/>
                <a:ea typeface="+mj-ea"/>
                <a:cs typeface="+mj-cs"/>
              </a:rPr>
              <a:t>Organismes de contrôle </a:t>
            </a:r>
            <a:endParaRPr kumimoji="0" lang="fr-FR" sz="3600" b="1" i="0" u="none" strike="noStrike" kern="1200" normalizeH="0" baseline="0" noProof="0" dirty="0"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sz="3600" dirty="0" smtClean="0">
                <a:solidFill>
                  <a:srgbClr val="FFFF00"/>
                </a:solidFill>
              </a:rPr>
              <a:t>Études expérimentales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412875"/>
            <a:ext cx="7815263" cy="52562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  <a:defRPr/>
            </a:pPr>
            <a:endParaRPr lang="fr-FR" sz="51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fr-FR" sz="5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2-3-2 Les Essais de Prévention</a:t>
            </a:r>
          </a:p>
          <a:p>
            <a:pPr eaLnBrk="1" hangingPunct="1">
              <a:buFontTx/>
              <a:buNone/>
              <a:defRPr/>
            </a:pPr>
            <a:endParaRPr lang="fr-FR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sz="4000" b="1" dirty="0" smtClean="0"/>
              <a:t>Validation d’un outil ou d’une méthode</a:t>
            </a:r>
          </a:p>
          <a:p>
            <a:pPr eaLnBrk="1" hangingPunct="1">
              <a:buFontTx/>
              <a:buNone/>
              <a:defRPr/>
            </a:pPr>
            <a:r>
              <a:rPr lang="fr-FR" sz="4000" b="1" dirty="0" smtClean="0"/>
              <a:t>   de prévention par des techniques statistiques</a:t>
            </a:r>
          </a:p>
          <a:p>
            <a:pPr eaLnBrk="1" hangingPunct="1">
              <a:buFontTx/>
              <a:buNone/>
              <a:defRPr/>
            </a:pPr>
            <a:endParaRPr lang="fr-FR" sz="40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FR" sz="4000" b="1" dirty="0" smtClean="0"/>
              <a:t>S’adressent à une personne non malade</a:t>
            </a:r>
          </a:p>
          <a:p>
            <a:pPr eaLnBrk="1" hangingPunct="1">
              <a:buFontTx/>
              <a:buNone/>
              <a:defRPr/>
            </a:pPr>
            <a:r>
              <a:rPr lang="fr-FR" dirty="0" smtClean="0"/>
              <a:t>	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sz="3600" dirty="0" smtClean="0">
                <a:solidFill>
                  <a:srgbClr val="FFFF00"/>
                </a:solidFill>
              </a:rPr>
              <a:t>Études expérimentales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513"/>
            <a:ext cx="7816850" cy="547211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fr-F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Essais de Prévention</a:t>
            </a:r>
            <a:endParaRPr lang="fr-FR" sz="3600" b="1" dirty="0" smtClean="0"/>
          </a:p>
          <a:p>
            <a:pPr eaLnBrk="1" hangingPunct="1">
              <a:buFontTx/>
              <a:buNone/>
              <a:defRPr/>
            </a:pPr>
            <a:r>
              <a:rPr lang="fr-FR" sz="2400" b="1" dirty="0" smtClean="0"/>
              <a:t>Champs d’application</a:t>
            </a:r>
          </a:p>
          <a:p>
            <a:pPr eaLnBrk="1" hangingPunct="1">
              <a:defRPr/>
            </a:pPr>
            <a:r>
              <a:rPr lang="fr-FR" sz="2400" b="1" dirty="0" smtClean="0"/>
              <a:t>Vaccins (préventifs et prophylactiques)</a:t>
            </a:r>
          </a:p>
          <a:p>
            <a:pPr eaLnBrk="1" hangingPunct="1">
              <a:defRPr/>
            </a:pPr>
            <a:r>
              <a:rPr lang="fr-FR" sz="2400" b="1" dirty="0" smtClean="0"/>
              <a:t>Médicaments prophylactiques</a:t>
            </a:r>
          </a:p>
          <a:p>
            <a:pPr eaLnBrk="1" hangingPunct="1">
              <a:defRPr/>
            </a:pPr>
            <a:r>
              <a:rPr lang="fr-FR" sz="2400" b="1" dirty="0" smtClean="0"/>
              <a:t>Moustiquaires imprégnées</a:t>
            </a:r>
          </a:p>
          <a:p>
            <a:pPr eaLnBrk="1" hangingPunct="1">
              <a:defRPr/>
            </a:pPr>
            <a:endParaRPr lang="fr-F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fr-FR" sz="2400" b="1" dirty="0" smtClean="0"/>
              <a:t>Domaines d’application</a:t>
            </a:r>
          </a:p>
          <a:p>
            <a:pPr eaLnBrk="1" hangingPunct="1">
              <a:defRPr/>
            </a:pPr>
            <a:r>
              <a:rPr lang="fr-FR" sz="2400" b="1" dirty="0" smtClean="0"/>
              <a:t>Vaccinations de routine (grippe)</a:t>
            </a:r>
          </a:p>
          <a:p>
            <a:pPr eaLnBrk="1" hangingPunct="1">
              <a:defRPr/>
            </a:pPr>
            <a:r>
              <a:rPr lang="fr-FR" sz="2400" b="1" dirty="0" smtClean="0"/>
              <a:t>Éradication maladie (variole, poliomyélite)</a:t>
            </a:r>
          </a:p>
          <a:p>
            <a:pPr eaLnBrk="1" hangingPunct="1">
              <a:defRPr/>
            </a:pPr>
            <a:r>
              <a:rPr lang="fr-FR" sz="2400" b="1" dirty="0" smtClean="0"/>
              <a:t>Contrôle à large échelle d’endémies</a:t>
            </a:r>
          </a:p>
          <a:p>
            <a:pPr eaLnBrk="1" hangingPunct="1">
              <a:defRPr/>
            </a:pPr>
            <a:r>
              <a:rPr lang="fr-FR" sz="2400" b="1" dirty="0" smtClean="0"/>
              <a:t>Lutte contre une épidémie</a:t>
            </a:r>
            <a:endParaRPr lang="fr-F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539552" y="1939632"/>
          <a:ext cx="806489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040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Question posée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Type d’étude 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Test diagnostique 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/>
                        </a:rPr>
                        <a:t>Étude transversale,</a:t>
                      </a:r>
                      <a:r>
                        <a:rPr lang="fr-FR" sz="2400" b="1" baseline="0" dirty="0" smtClean="0">
                          <a:effectLst/>
                        </a:rPr>
                        <a:t> Essai randomisé </a:t>
                      </a:r>
                      <a:endParaRPr lang="fr-FR" sz="2400" b="1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Prévalence 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Étude transversale 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Incidence</a:t>
                      </a:r>
                      <a:r>
                        <a:rPr lang="fr-FR" sz="2400" b="0" baseline="0" dirty="0" smtClean="0"/>
                        <a:t> 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Étude de cohorte 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Pronostic</a:t>
                      </a:r>
                      <a:r>
                        <a:rPr lang="fr-FR" sz="2400" b="0" baseline="0" dirty="0" smtClean="0"/>
                        <a:t> 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Étude de cohorte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Traitement / Intervention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Essai clinique randomisée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Étiologie et causalité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Étude de cohorte , Étude cas-témoins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539552" y="47667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3-Les </a:t>
            </a:r>
            <a:r>
              <a:rPr lang="fr-F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différents types d’études en fonction de la question posée</a:t>
            </a:r>
            <a:endParaRPr lang="fr-FR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>
          <a:xfrm>
            <a:off x="899592" y="1556792"/>
            <a:ext cx="7344816" cy="4320480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Quand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question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 formulée,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l’hypothèse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soulevée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type d’étude 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choisi, on peut 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rédiger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précisément le 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protocole de recherche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67544" y="388516"/>
            <a:ext cx="8229600" cy="1384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u="sng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CONCLUSION:</a:t>
            </a:r>
            <a:r>
              <a:rPr kumimoji="0" lang="fr-FR" sz="4400" b="0" i="1" u="sng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1" u="sng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1" u="sng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4264"/>
            <a:ext cx="8229600" cy="4967064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i="1" dirty="0" smtClean="0"/>
              <a:t>Les études épidémiologiques  </a:t>
            </a:r>
            <a:r>
              <a:rPr lang="fr-FR" i="1" dirty="0"/>
              <a:t>se </a:t>
            </a:r>
            <a:r>
              <a:rPr lang="fr-FR" i="1" dirty="0" smtClean="0"/>
              <a:t>divisent en: </a:t>
            </a:r>
          </a:p>
          <a:p>
            <a:pPr>
              <a:buNone/>
            </a:pPr>
            <a:endParaRPr lang="fr-FR" i="1" dirty="0" smtClean="0">
              <a:solidFill>
                <a:srgbClr val="FFC000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E. descriptives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E. analytiques ou étiologiques  </a:t>
            </a:r>
          </a:p>
          <a:p>
            <a:pPr indent="820738"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d’Observation</a:t>
            </a:r>
          </a:p>
          <a:p>
            <a:pPr indent="820738">
              <a:buNone/>
            </a:pPr>
            <a:r>
              <a:rPr lang="fr-FR" dirty="0" smtClean="0">
                <a:solidFill>
                  <a:srgbClr val="FFFF00"/>
                </a:solidFill>
              </a:rPr>
              <a:t>	   ou</a:t>
            </a:r>
          </a:p>
          <a:p>
            <a:pPr indent="820738">
              <a:buFont typeface="Wingdings" pitchFamily="2" charset="2"/>
              <a:buChar char="ü"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Expérimentales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18864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fr-FR" sz="3600" b="1" i="1" dirty="0" smtClean="0">
                <a:solidFill>
                  <a:srgbClr val="FFC000"/>
                </a:solidFill>
              </a:rPr>
              <a:t>Les types d’études épidémiologiques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536504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fr-FR" b="1" i="1" dirty="0" smtClean="0">
                <a:solidFill>
                  <a:srgbClr val="FFC000"/>
                </a:solidFill>
              </a:rPr>
              <a:t>L’épidémiologie descriptive</a:t>
            </a:r>
          </a:p>
          <a:p>
            <a:endParaRPr lang="fr-FR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>
                <a:solidFill>
                  <a:schemeClr val="tx2"/>
                </a:solidFill>
              </a:rPr>
              <a:t>A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>
                <a:solidFill>
                  <a:schemeClr val="tx2"/>
                </a:solidFill>
              </a:rPr>
              <a:t>pour principale fonction </a:t>
            </a:r>
            <a:r>
              <a:rPr lang="fr-FR" dirty="0" smtClean="0">
                <a:solidFill>
                  <a:schemeClr val="tx2"/>
                </a:solidFill>
              </a:rPr>
              <a:t>de décrire :</a:t>
            </a:r>
          </a:p>
          <a:p>
            <a:pPr marL="901700">
              <a:buFont typeface="Wingdings" pitchFamily="2" charset="2"/>
              <a:buChar char="ü"/>
            </a:pPr>
            <a:r>
              <a:rPr lang="fr-FR" dirty="0" smtClean="0">
                <a:solidFill>
                  <a:schemeClr val="tx2"/>
                </a:solidFill>
              </a:rPr>
              <a:t>Les événements</a:t>
            </a:r>
          </a:p>
          <a:p>
            <a:pPr marL="901700">
              <a:buFont typeface="Wingdings" pitchFamily="2" charset="2"/>
              <a:buChar char="ü"/>
            </a:pPr>
            <a:r>
              <a:rPr lang="fr-FR" dirty="0" smtClean="0">
                <a:solidFill>
                  <a:schemeClr val="tx2"/>
                </a:solidFill>
              </a:rPr>
              <a:t>Les </a:t>
            </a:r>
            <a:r>
              <a:rPr lang="fr-FR" dirty="0">
                <a:solidFill>
                  <a:schemeClr val="tx2"/>
                </a:solidFill>
              </a:rPr>
              <a:t>états de santé dans une </a:t>
            </a:r>
            <a:r>
              <a:rPr lang="fr-FR" dirty="0" smtClean="0">
                <a:solidFill>
                  <a:schemeClr val="tx2"/>
                </a:solidFill>
              </a:rPr>
              <a:t>population</a:t>
            </a: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De rechercher les </a:t>
            </a:r>
            <a:r>
              <a:rPr lang="fr-FR" dirty="0">
                <a:solidFill>
                  <a:schemeClr val="tx2"/>
                </a:solidFill>
              </a:rPr>
              <a:t>facteurs </a:t>
            </a:r>
            <a:r>
              <a:rPr lang="fr-FR" dirty="0" smtClean="0">
                <a:solidFill>
                  <a:schemeClr val="tx2"/>
                </a:solidFill>
              </a:rPr>
              <a:t>pronostiques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71600" y="341784"/>
            <a:ext cx="7239000" cy="1143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 algn="ctr"/>
            <a:r>
              <a:rPr lang="fr-FR" sz="4000" b="1" i="1" dirty="0" smtClean="0">
                <a:solidFill>
                  <a:srgbClr val="FFC000"/>
                </a:solidFill>
              </a:rPr>
              <a:t>1-Les </a:t>
            </a:r>
            <a:r>
              <a:rPr lang="fr-FR" sz="4000" b="1" i="1" dirty="0" smtClean="0">
                <a:solidFill>
                  <a:srgbClr val="FFC000"/>
                </a:solidFill>
              </a:rPr>
              <a:t>études descriptives:</a:t>
            </a:r>
            <a:r>
              <a:rPr lang="fr-FR" b="1" i="1" dirty="0" smtClean="0">
                <a:solidFill>
                  <a:srgbClr val="FFC000"/>
                </a:solidFill>
              </a:rPr>
              <a:t/>
            </a:r>
            <a:br>
              <a:rPr lang="fr-FR" b="1" i="1" dirty="0" smtClean="0">
                <a:solidFill>
                  <a:srgbClr val="FFC000"/>
                </a:solidFill>
              </a:rPr>
            </a:br>
            <a:endParaRPr lang="fr-FR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341784"/>
            <a:ext cx="7239000" cy="1143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 algn="ctr"/>
            <a:r>
              <a:rPr lang="fr-FR" sz="4000" b="1" i="1" dirty="0" smtClean="0">
                <a:solidFill>
                  <a:srgbClr val="FFC000"/>
                </a:solidFill>
              </a:rPr>
              <a:t>1-Les </a:t>
            </a:r>
            <a:r>
              <a:rPr lang="fr-FR" sz="4000" b="1" i="1" dirty="0" smtClean="0">
                <a:solidFill>
                  <a:srgbClr val="FFC000"/>
                </a:solidFill>
              </a:rPr>
              <a:t>études descriptives:</a:t>
            </a:r>
            <a:r>
              <a:rPr lang="fr-FR" b="1" i="1" dirty="0" smtClean="0">
                <a:solidFill>
                  <a:srgbClr val="FFC000"/>
                </a:solidFill>
              </a:rPr>
              <a:t/>
            </a:r>
            <a:br>
              <a:rPr lang="fr-FR" b="1" i="1" dirty="0" smtClean="0">
                <a:solidFill>
                  <a:srgbClr val="FFC000"/>
                </a:solidFill>
              </a:rPr>
            </a:br>
            <a:endParaRPr lang="fr-FR" b="1" i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68064"/>
            <a:ext cx="8186766" cy="5429288"/>
          </a:xfrm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 algn="just"/>
            <a:r>
              <a:rPr lang="fr-FR" sz="2800" dirty="0" smtClean="0"/>
              <a:t>Recueillir des informations sur </a:t>
            </a:r>
          </a:p>
          <a:p>
            <a:pPr marL="900113" indent="-449263" algn="just">
              <a:buFont typeface="Wingdings" pitchFamily="2" charset="2"/>
              <a:buChar char="Ø"/>
            </a:pPr>
            <a:r>
              <a:rPr lang="fr-FR" sz="2800" dirty="0" smtClean="0"/>
              <a:t>Le nombre de cas </a:t>
            </a:r>
          </a:p>
          <a:p>
            <a:pPr marL="273050" indent="177800" algn="just">
              <a:buNone/>
            </a:pPr>
            <a:r>
              <a:rPr lang="fr-FR" sz="2800" dirty="0" smtClean="0">
                <a:solidFill>
                  <a:srgbClr val="FFC000"/>
                </a:solidFill>
              </a:rPr>
              <a:t>             </a:t>
            </a:r>
            <a:r>
              <a:rPr lang="fr-FR" sz="2800" dirty="0" smtClean="0">
                <a:solidFill>
                  <a:srgbClr val="FFFF00"/>
                </a:solidFill>
              </a:rPr>
              <a:t>et </a:t>
            </a:r>
          </a:p>
          <a:p>
            <a:pPr marL="450850" indent="0" algn="just">
              <a:buFont typeface="Wingdings" pitchFamily="2" charset="2"/>
              <a:buChar char="Ø"/>
            </a:pPr>
            <a:r>
              <a:rPr lang="fr-FR" sz="2800" dirty="0" smtClean="0"/>
              <a:t> Les caractéristiques d'une pathologie</a:t>
            </a:r>
          </a:p>
          <a:p>
            <a:pPr algn="just">
              <a:buNone/>
            </a:pPr>
            <a:r>
              <a:rPr lang="fr-FR" sz="2800" dirty="0" smtClean="0"/>
              <a:t> </a:t>
            </a:r>
          </a:p>
          <a:p>
            <a:pPr algn="just"/>
            <a:r>
              <a:rPr lang="fr-FR" sz="2800" dirty="0" smtClean="0"/>
              <a:t>Utilisées pour la mesure de :</a:t>
            </a:r>
          </a:p>
          <a:p>
            <a:pPr algn="just"/>
            <a:endParaRPr lang="fr-FR" sz="2800" b="1" dirty="0" smtClean="0"/>
          </a:p>
          <a:p>
            <a:pPr marL="273050" indent="0" algn="just">
              <a:buFont typeface="Wingdings" pitchFamily="2" charset="2"/>
              <a:buChar char="Ø"/>
            </a:pPr>
            <a:r>
              <a:rPr lang="fr-FR" sz="2800" dirty="0" smtClean="0"/>
              <a:t>La fréquence d’une pathologie: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Étude de prévalence </a:t>
            </a:r>
          </a:p>
          <a:p>
            <a:pPr marL="273050" indent="0" algn="just">
              <a:buNone/>
            </a:pPr>
            <a:r>
              <a:rPr lang="fr-FR" sz="2800" b="1" dirty="0" smtClean="0"/>
              <a:t>                                                     </a:t>
            </a:r>
          </a:p>
          <a:p>
            <a:pPr marL="273050" indent="0" algn="just">
              <a:buFont typeface="Wingdings" pitchFamily="2" charset="2"/>
              <a:buChar char="Ø"/>
            </a:pPr>
            <a:r>
              <a:rPr lang="fr-FR" sz="2800" dirty="0" smtClean="0"/>
              <a:t>Son évolution :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Étude d’incidence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609600" y="332656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600" b="1" i="1" dirty="0" smtClean="0">
                <a:solidFill>
                  <a:srgbClr val="FFC000"/>
                </a:solidFill>
              </a:rPr>
              <a:t>Les études descriptives:</a:t>
            </a:r>
            <a:r>
              <a:rPr lang="fr-FR" sz="4000" b="1" i="1" dirty="0" smtClean="0">
                <a:solidFill>
                  <a:srgbClr val="FFC000"/>
                </a:solidFill>
              </a:rPr>
              <a:t/>
            </a:r>
            <a:br>
              <a:rPr lang="fr-FR" sz="4000" b="1" i="1" dirty="0" smtClean="0">
                <a:solidFill>
                  <a:srgbClr val="FFC000"/>
                </a:solidFill>
              </a:rPr>
            </a:br>
            <a:endParaRPr kumimoji="0" lang="fr-F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28576" y="1268760"/>
            <a:ext cx="7903864" cy="460851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fr-FR" sz="2800" dirty="0" smtClean="0">
                <a:latin typeface="+mj-lt"/>
              </a:rPr>
              <a:t>Temps de réalisation</a:t>
            </a:r>
            <a:r>
              <a:rPr lang="fr-FR" sz="2800" b="1" dirty="0" smtClean="0">
                <a:latin typeface="+mj-lt"/>
              </a:rPr>
              <a:t> </a:t>
            </a:r>
            <a:r>
              <a:rPr lang="fr-FR" sz="2800" dirty="0" smtClean="0">
                <a:latin typeface="+mj-lt"/>
              </a:rPr>
              <a:t>: </a:t>
            </a:r>
            <a:r>
              <a:rPr lang="fr-FR" sz="2800" b="1" dirty="0" smtClean="0">
                <a:solidFill>
                  <a:srgbClr val="FFFF00"/>
                </a:solidFill>
                <a:latin typeface="+mj-lt"/>
              </a:rPr>
              <a:t>court</a:t>
            </a:r>
          </a:p>
          <a:p>
            <a:pPr algn="just">
              <a:buClr>
                <a:schemeClr val="bg2">
                  <a:lumMod val="50000"/>
                </a:schemeClr>
              </a:buClr>
            </a:pPr>
            <a:endParaRPr lang="fr-FR" sz="2800" dirty="0" smtClean="0">
              <a:latin typeface="+mj-lt"/>
            </a:endParaRPr>
          </a:p>
          <a:p>
            <a:pPr algn="just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rgbClr val="FFFF00"/>
                </a:solidFill>
                <a:latin typeface="+mj-lt"/>
              </a:rPr>
              <a:t>Disponibilité</a:t>
            </a: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2800" dirty="0" smtClean="0">
                <a:latin typeface="+mj-lt"/>
              </a:rPr>
              <a:t>des données complètes  pour </a:t>
            </a:r>
          </a:p>
          <a:p>
            <a:pPr algn="just">
              <a:buNone/>
            </a:pPr>
            <a:r>
              <a:rPr lang="fr-FR" sz="2800" dirty="0" smtClean="0">
                <a:latin typeface="+mj-lt"/>
              </a:rPr>
              <a:t>  la période et la population étudiées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+++</a:t>
            </a:r>
          </a:p>
          <a:p>
            <a:pPr algn="just">
              <a:buNone/>
            </a:pPr>
            <a:endParaRPr lang="fr-FR" sz="28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q"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Coûts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Ø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Étude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d’incidence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élevés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Ø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Étude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 prévalence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faibles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3">
  <a:themeElements>
    <a:clrScheme name="01072117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01072117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01072117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7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7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7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7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7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7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7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7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7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7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7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1072117">
  <a:themeElements>
    <a:clrScheme name="1_01072117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1_01072117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1_01072117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17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17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17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17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17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17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17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01072117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17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17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01072117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10">
  <a:themeElements>
    <a:clrScheme name="Océ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Thème3</Template>
  <TotalTime>3674</TotalTime>
  <Words>1757</Words>
  <Application>Microsoft Office PowerPoint</Application>
  <PresentationFormat>Affichage à l'écran (4:3)</PresentationFormat>
  <Paragraphs>458</Paragraphs>
  <Slides>57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57</vt:i4>
      </vt:variant>
    </vt:vector>
  </HeadingPairs>
  <TitlesOfParts>
    <vt:vector size="61" baseType="lpstr">
      <vt:lpstr>Thème3</vt:lpstr>
      <vt:lpstr>1_01072117</vt:lpstr>
      <vt:lpstr>1_Modèle par défaut</vt:lpstr>
      <vt:lpstr>Thème10</vt:lpstr>
      <vt:lpstr>Les différents types d’études   épidémiologiques</vt:lpstr>
      <vt:lpstr>Plan</vt:lpstr>
      <vt:lpstr>Diapositive 3</vt:lpstr>
      <vt:lpstr>  Intérêt de l’étude épidémiologique     Mettre  en évidence un lien entre une maladie et un facteur de risque supposé</vt:lpstr>
      <vt:lpstr>L’étude épidémiologique : </vt:lpstr>
      <vt:lpstr>Diapositive 6</vt:lpstr>
      <vt:lpstr>1-Les études descriptives: </vt:lpstr>
      <vt:lpstr>1-Les études descriptives: </vt:lpstr>
      <vt:lpstr>Diapositive 9</vt:lpstr>
      <vt:lpstr>2-Les Etudes Analytiques ou étiologiques: </vt:lpstr>
      <vt:lpstr>2-Les Etudes Analytiques </vt:lpstr>
      <vt:lpstr>2-Les Etudes Analytiques </vt:lpstr>
      <vt:lpstr>2-Les études Analytiques</vt:lpstr>
      <vt:lpstr>2-1.Les études Analytiques d’observation:</vt:lpstr>
      <vt:lpstr>2-1.Les études analytiques d’observation:</vt:lpstr>
      <vt:lpstr>2-1.1-Études de cohorte </vt:lpstr>
      <vt:lpstr>Études de cohorte </vt:lpstr>
      <vt:lpstr> Études de cohorte =  Étude de sujets « exposés / non-exposés » </vt:lpstr>
      <vt:lpstr>Diapositive 19</vt:lpstr>
      <vt:lpstr> Études de cohorte </vt:lpstr>
      <vt:lpstr> Études de cohorte </vt:lpstr>
      <vt:lpstr> Études de cohorte </vt:lpstr>
      <vt:lpstr> 2.1.2-Études cas–témoins  « Case-control Study »   </vt:lpstr>
      <vt:lpstr>Études cas–témoins </vt:lpstr>
      <vt:lpstr>Études cas–témoins </vt:lpstr>
      <vt:lpstr>Études cas–témoins </vt:lpstr>
      <vt:lpstr>Études cas–témoins </vt:lpstr>
      <vt:lpstr>Études cas–témoins </vt:lpstr>
      <vt:lpstr>Cohorte VS Cas–Témoins</vt:lpstr>
      <vt:lpstr>2-2 Les études descriptives d’observation </vt:lpstr>
      <vt:lpstr>2.2-1.Les Études Transversales  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2.2.2-Les études longitudinales </vt:lpstr>
      <vt:lpstr>2-2-3 Autres types: Les études écologiques </vt:lpstr>
      <vt:lpstr>Diapositive 42</vt:lpstr>
      <vt:lpstr>Diapositive 43</vt:lpstr>
      <vt:lpstr>  Les Étude Expérimentales   </vt:lpstr>
      <vt:lpstr>2.3-1.Les essais cliniques « essais thérapeutiques » </vt:lpstr>
      <vt:lpstr>Les essais de Phase I  </vt:lpstr>
      <vt:lpstr>Les essais de Phase II  </vt:lpstr>
      <vt:lpstr>Diapositive 48</vt:lpstr>
      <vt:lpstr>Diapositive 49</vt:lpstr>
      <vt:lpstr>  Les Études Expérimentales   </vt:lpstr>
      <vt:lpstr>  Les Études Expérimentales   </vt:lpstr>
      <vt:lpstr>Résultats:  </vt:lpstr>
      <vt:lpstr>Diapositive 53</vt:lpstr>
      <vt:lpstr>Études expérimentales</vt:lpstr>
      <vt:lpstr>Études expérimentales</vt:lpstr>
      <vt:lpstr>Diapositive 56</vt:lpstr>
      <vt:lpstr>Diapositive 57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différents types d’études épidémiologiques</dc:title>
  <dc:creator>binsy</dc:creator>
  <cp:lastModifiedBy>AFITAL</cp:lastModifiedBy>
  <cp:revision>286</cp:revision>
  <dcterms:created xsi:type="dcterms:W3CDTF">2005-09-08T07:49:58Z</dcterms:created>
  <dcterms:modified xsi:type="dcterms:W3CDTF">2012-01-06T23:42:25Z</dcterms:modified>
</cp:coreProperties>
</file>